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handoutMasterIdLst>
    <p:handoutMasterId r:id="rId25"/>
  </p:handoutMasterIdLst>
  <p:sldIdLst>
    <p:sldId id="274" r:id="rId2"/>
    <p:sldId id="277" r:id="rId3"/>
    <p:sldId id="256" r:id="rId4"/>
    <p:sldId id="257" r:id="rId5"/>
    <p:sldId id="258" r:id="rId6"/>
    <p:sldId id="259" r:id="rId7"/>
    <p:sldId id="262" r:id="rId8"/>
    <p:sldId id="279" r:id="rId9"/>
    <p:sldId id="273" r:id="rId10"/>
    <p:sldId id="260" r:id="rId11"/>
    <p:sldId id="268" r:id="rId12"/>
    <p:sldId id="264" r:id="rId13"/>
    <p:sldId id="265" r:id="rId14"/>
    <p:sldId id="266" r:id="rId15"/>
    <p:sldId id="263" r:id="rId16"/>
    <p:sldId id="267" r:id="rId17"/>
    <p:sldId id="269" r:id="rId18"/>
    <p:sldId id="270" r:id="rId19"/>
    <p:sldId id="271" r:id="rId20"/>
    <p:sldId id="272" r:id="rId21"/>
    <p:sldId id="275" r:id="rId22"/>
    <p:sldId id="278" r:id="rId23"/>
  </p:sldIdLst>
  <p:sldSz cx="12192000" cy="6858000"/>
  <p:notesSz cx="9144000" cy="6858000"/>
  <p:defaultTextStyle>
    <a:defPPr>
      <a:defRPr lang="ru-RU"/>
    </a:defPPr>
    <a:lvl1pPr marL="0" algn="l" defTabSz="914389" rtl="0" eaLnBrk="1" latinLnBrk="0" hangingPunct="1">
      <a:defRPr sz="1799" kern="1200">
        <a:solidFill>
          <a:schemeClr val="tx1"/>
        </a:solidFill>
        <a:latin typeface="+mn-lt"/>
        <a:ea typeface="+mn-ea"/>
        <a:cs typeface="+mn-cs"/>
      </a:defRPr>
    </a:lvl1pPr>
    <a:lvl2pPr marL="457195" algn="l" defTabSz="914389" rtl="0" eaLnBrk="1" latinLnBrk="0" hangingPunct="1">
      <a:defRPr sz="1799" kern="1200">
        <a:solidFill>
          <a:schemeClr val="tx1"/>
        </a:solidFill>
        <a:latin typeface="+mn-lt"/>
        <a:ea typeface="+mn-ea"/>
        <a:cs typeface="+mn-cs"/>
      </a:defRPr>
    </a:lvl2pPr>
    <a:lvl3pPr marL="914389" algn="l" defTabSz="914389" rtl="0" eaLnBrk="1" latinLnBrk="0" hangingPunct="1">
      <a:defRPr sz="1799" kern="1200">
        <a:solidFill>
          <a:schemeClr val="tx1"/>
        </a:solidFill>
        <a:latin typeface="+mn-lt"/>
        <a:ea typeface="+mn-ea"/>
        <a:cs typeface="+mn-cs"/>
      </a:defRPr>
    </a:lvl3pPr>
    <a:lvl4pPr marL="1371587" algn="l" defTabSz="914389" rtl="0" eaLnBrk="1" latinLnBrk="0" hangingPunct="1">
      <a:defRPr sz="1799" kern="1200">
        <a:solidFill>
          <a:schemeClr val="tx1"/>
        </a:solidFill>
        <a:latin typeface="+mn-lt"/>
        <a:ea typeface="+mn-ea"/>
        <a:cs typeface="+mn-cs"/>
      </a:defRPr>
    </a:lvl4pPr>
    <a:lvl5pPr marL="1828782" algn="l" defTabSz="914389" rtl="0" eaLnBrk="1" latinLnBrk="0" hangingPunct="1">
      <a:defRPr sz="1799" kern="1200">
        <a:solidFill>
          <a:schemeClr val="tx1"/>
        </a:solidFill>
        <a:latin typeface="+mn-lt"/>
        <a:ea typeface="+mn-ea"/>
        <a:cs typeface="+mn-cs"/>
      </a:defRPr>
    </a:lvl5pPr>
    <a:lvl6pPr marL="2285976" algn="l" defTabSz="914389" rtl="0" eaLnBrk="1" latinLnBrk="0" hangingPunct="1">
      <a:defRPr sz="1799" kern="1200">
        <a:solidFill>
          <a:schemeClr val="tx1"/>
        </a:solidFill>
        <a:latin typeface="+mn-lt"/>
        <a:ea typeface="+mn-ea"/>
        <a:cs typeface="+mn-cs"/>
      </a:defRPr>
    </a:lvl6pPr>
    <a:lvl7pPr marL="2743171" algn="l" defTabSz="914389" rtl="0" eaLnBrk="1" latinLnBrk="0" hangingPunct="1">
      <a:defRPr sz="1799" kern="1200">
        <a:solidFill>
          <a:schemeClr val="tx1"/>
        </a:solidFill>
        <a:latin typeface="+mn-lt"/>
        <a:ea typeface="+mn-ea"/>
        <a:cs typeface="+mn-cs"/>
      </a:defRPr>
    </a:lvl7pPr>
    <a:lvl8pPr marL="3200365" algn="l" defTabSz="914389" rtl="0" eaLnBrk="1" latinLnBrk="0" hangingPunct="1">
      <a:defRPr sz="1799" kern="1200">
        <a:solidFill>
          <a:schemeClr val="tx1"/>
        </a:solidFill>
        <a:latin typeface="+mn-lt"/>
        <a:ea typeface="+mn-ea"/>
        <a:cs typeface="+mn-cs"/>
      </a:defRPr>
    </a:lvl8pPr>
    <a:lvl9pPr marL="3657563" algn="l" defTabSz="914389" rtl="0" eaLnBrk="1" latinLnBrk="0" hangingPunct="1">
      <a:defRPr sz="1799"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2CC"/>
    <a:srgbClr val="FFF9E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77379" autoAdjust="0"/>
  </p:normalViewPr>
  <p:slideViewPr>
    <p:cSldViewPr snapToGrid="0">
      <p:cViewPr>
        <p:scale>
          <a:sx n="60" d="100"/>
          <a:sy n="60" d="100"/>
        </p:scale>
        <p:origin x="234" y="42"/>
      </p:cViewPr>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57" d="100"/>
          <a:sy n="57" d="100"/>
        </p:scale>
        <p:origin x="2832"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1"/>
            <a:ext cx="3962400" cy="344091"/>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sz="quarter" idx="1"/>
          </p:nvPr>
        </p:nvSpPr>
        <p:spPr>
          <a:xfrm>
            <a:off x="5179484" y="1"/>
            <a:ext cx="3962400" cy="344091"/>
          </a:xfrm>
          <a:prstGeom prst="rect">
            <a:avLst/>
          </a:prstGeom>
        </p:spPr>
        <p:txBody>
          <a:bodyPr vert="horz" lIns="91440" tIns="45720" rIns="91440" bIns="45720" rtlCol="0"/>
          <a:lstStyle>
            <a:lvl1pPr algn="r">
              <a:defRPr sz="1200"/>
            </a:lvl1pPr>
          </a:lstStyle>
          <a:p>
            <a:fld id="{77818F6C-B242-4042-8FD3-E0CEFDB15A75}" type="datetimeFigureOut">
              <a:rPr lang="ru-RU" smtClean="0"/>
              <a:t>26.03.2017</a:t>
            </a:fld>
            <a:endParaRPr lang="ru-RU"/>
          </a:p>
        </p:txBody>
      </p:sp>
      <p:sp>
        <p:nvSpPr>
          <p:cNvPr id="4" name="Нижний колонтитул 3"/>
          <p:cNvSpPr>
            <a:spLocks noGrp="1"/>
          </p:cNvSpPr>
          <p:nvPr>
            <p:ph type="ftr" sz="quarter" idx="2"/>
          </p:nvPr>
        </p:nvSpPr>
        <p:spPr>
          <a:xfrm>
            <a:off x="0" y="6513910"/>
            <a:ext cx="3962400" cy="344090"/>
          </a:xfrm>
          <a:prstGeom prst="rect">
            <a:avLst/>
          </a:prstGeom>
        </p:spPr>
        <p:txBody>
          <a:bodyPr vert="horz" lIns="91440" tIns="45720" rIns="91440" bIns="45720" rtlCol="0" anchor="b"/>
          <a:lstStyle>
            <a:lvl1pPr algn="l">
              <a:defRPr sz="1200"/>
            </a:lvl1pPr>
          </a:lstStyle>
          <a:p>
            <a:endParaRPr lang="ru-RU"/>
          </a:p>
        </p:txBody>
      </p:sp>
      <p:sp>
        <p:nvSpPr>
          <p:cNvPr id="5" name="Номер слайда 4"/>
          <p:cNvSpPr>
            <a:spLocks noGrp="1"/>
          </p:cNvSpPr>
          <p:nvPr>
            <p:ph type="sldNum" sz="quarter" idx="3"/>
          </p:nvPr>
        </p:nvSpPr>
        <p:spPr>
          <a:xfrm>
            <a:off x="5179484" y="6513910"/>
            <a:ext cx="3962400" cy="344090"/>
          </a:xfrm>
          <a:prstGeom prst="rect">
            <a:avLst/>
          </a:prstGeom>
        </p:spPr>
        <p:txBody>
          <a:bodyPr vert="horz" lIns="91440" tIns="45720" rIns="91440" bIns="45720" rtlCol="0" anchor="b"/>
          <a:lstStyle>
            <a:lvl1pPr algn="r">
              <a:defRPr sz="1200"/>
            </a:lvl1pPr>
          </a:lstStyle>
          <a:p>
            <a:fld id="{105586E4-E7CE-44F5-9023-E5A3FF1BE534}" type="slidenum">
              <a:rPr lang="ru-RU" smtClean="0"/>
              <a:t>‹#›</a:t>
            </a:fld>
            <a:endParaRPr lang="ru-RU"/>
          </a:p>
        </p:txBody>
      </p:sp>
    </p:spTree>
    <p:extLst>
      <p:ext uri="{BB962C8B-B14F-4D97-AF65-F5344CB8AC3E}">
        <p14:creationId xmlns:p14="http://schemas.microsoft.com/office/powerpoint/2010/main" val="35082872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1"/>
            <a:ext cx="3962400" cy="344091"/>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5179484" y="1"/>
            <a:ext cx="3962400" cy="344091"/>
          </a:xfrm>
          <a:prstGeom prst="rect">
            <a:avLst/>
          </a:prstGeom>
        </p:spPr>
        <p:txBody>
          <a:bodyPr vert="horz" lIns="91440" tIns="45720" rIns="91440" bIns="45720" rtlCol="0"/>
          <a:lstStyle>
            <a:lvl1pPr algn="r">
              <a:defRPr sz="1200"/>
            </a:lvl1pPr>
          </a:lstStyle>
          <a:p>
            <a:fld id="{AFCA829B-56F8-41F6-B4A4-3CBB274DB794}" type="datetimeFigureOut">
              <a:rPr lang="ru-RU" smtClean="0"/>
              <a:t>26.03.2017</a:t>
            </a:fld>
            <a:endParaRPr lang="ru-RU"/>
          </a:p>
        </p:txBody>
      </p:sp>
      <p:sp>
        <p:nvSpPr>
          <p:cNvPr id="4" name="Образ слайда 3"/>
          <p:cNvSpPr>
            <a:spLocks noGrp="1" noRot="1" noChangeAspect="1"/>
          </p:cNvSpPr>
          <p:nvPr>
            <p:ph type="sldImg" idx="2"/>
          </p:nvPr>
        </p:nvSpPr>
        <p:spPr>
          <a:xfrm>
            <a:off x="2514600" y="857250"/>
            <a:ext cx="4114800" cy="2314575"/>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914400" y="3300412"/>
            <a:ext cx="7315200" cy="2700338"/>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6513910"/>
            <a:ext cx="3962400" cy="34409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5179484" y="6513910"/>
            <a:ext cx="3962400" cy="344090"/>
          </a:xfrm>
          <a:prstGeom prst="rect">
            <a:avLst/>
          </a:prstGeom>
        </p:spPr>
        <p:txBody>
          <a:bodyPr vert="horz" lIns="91440" tIns="45720" rIns="91440" bIns="45720" rtlCol="0" anchor="b"/>
          <a:lstStyle>
            <a:lvl1pPr algn="r">
              <a:defRPr sz="1200"/>
            </a:lvl1pPr>
          </a:lstStyle>
          <a:p>
            <a:fld id="{9A3AD5A0-B072-4412-A68F-FF41C187E705}" type="slidenum">
              <a:rPr lang="ru-RU" smtClean="0"/>
              <a:t>‹#›</a:t>
            </a:fld>
            <a:endParaRPr lang="ru-RU"/>
          </a:p>
        </p:txBody>
      </p:sp>
    </p:spTree>
    <p:extLst>
      <p:ext uri="{BB962C8B-B14F-4D97-AF65-F5344CB8AC3E}">
        <p14:creationId xmlns:p14="http://schemas.microsoft.com/office/powerpoint/2010/main" val="3223379092"/>
      </p:ext>
    </p:extLst>
  </p:cSld>
  <p:clrMap bg1="lt1" tx1="dk1" bg2="lt2" tx2="dk2" accent1="accent1" accent2="accent2" accent3="accent3" accent4="accent4" accent5="accent5" accent6="accent6" hlink="hlink" folHlink="folHlink"/>
  <p:notesStyle>
    <a:lvl1pPr marL="0" algn="l" defTabSz="914389" rtl="0" eaLnBrk="1" latinLnBrk="0" hangingPunct="1">
      <a:defRPr sz="1199" kern="1200">
        <a:solidFill>
          <a:schemeClr val="tx1"/>
        </a:solidFill>
        <a:latin typeface="+mn-lt"/>
        <a:ea typeface="+mn-ea"/>
        <a:cs typeface="+mn-cs"/>
      </a:defRPr>
    </a:lvl1pPr>
    <a:lvl2pPr marL="457195" algn="l" defTabSz="914389" rtl="0" eaLnBrk="1" latinLnBrk="0" hangingPunct="1">
      <a:defRPr sz="1199" kern="1200">
        <a:solidFill>
          <a:schemeClr val="tx1"/>
        </a:solidFill>
        <a:latin typeface="+mn-lt"/>
        <a:ea typeface="+mn-ea"/>
        <a:cs typeface="+mn-cs"/>
      </a:defRPr>
    </a:lvl2pPr>
    <a:lvl3pPr marL="914389" algn="l" defTabSz="914389" rtl="0" eaLnBrk="1" latinLnBrk="0" hangingPunct="1">
      <a:defRPr sz="1199" kern="1200">
        <a:solidFill>
          <a:schemeClr val="tx1"/>
        </a:solidFill>
        <a:latin typeface="+mn-lt"/>
        <a:ea typeface="+mn-ea"/>
        <a:cs typeface="+mn-cs"/>
      </a:defRPr>
    </a:lvl3pPr>
    <a:lvl4pPr marL="1371587" algn="l" defTabSz="914389" rtl="0" eaLnBrk="1" latinLnBrk="0" hangingPunct="1">
      <a:defRPr sz="1199" kern="1200">
        <a:solidFill>
          <a:schemeClr val="tx1"/>
        </a:solidFill>
        <a:latin typeface="+mn-lt"/>
        <a:ea typeface="+mn-ea"/>
        <a:cs typeface="+mn-cs"/>
      </a:defRPr>
    </a:lvl4pPr>
    <a:lvl5pPr marL="1828782" algn="l" defTabSz="914389" rtl="0" eaLnBrk="1" latinLnBrk="0" hangingPunct="1">
      <a:defRPr sz="1199" kern="1200">
        <a:solidFill>
          <a:schemeClr val="tx1"/>
        </a:solidFill>
        <a:latin typeface="+mn-lt"/>
        <a:ea typeface="+mn-ea"/>
        <a:cs typeface="+mn-cs"/>
      </a:defRPr>
    </a:lvl5pPr>
    <a:lvl6pPr marL="2285976" algn="l" defTabSz="914389" rtl="0" eaLnBrk="1" latinLnBrk="0" hangingPunct="1">
      <a:defRPr sz="1199" kern="1200">
        <a:solidFill>
          <a:schemeClr val="tx1"/>
        </a:solidFill>
        <a:latin typeface="+mn-lt"/>
        <a:ea typeface="+mn-ea"/>
        <a:cs typeface="+mn-cs"/>
      </a:defRPr>
    </a:lvl6pPr>
    <a:lvl7pPr marL="2743171" algn="l" defTabSz="914389" rtl="0" eaLnBrk="1" latinLnBrk="0" hangingPunct="1">
      <a:defRPr sz="1199" kern="1200">
        <a:solidFill>
          <a:schemeClr val="tx1"/>
        </a:solidFill>
        <a:latin typeface="+mn-lt"/>
        <a:ea typeface="+mn-ea"/>
        <a:cs typeface="+mn-cs"/>
      </a:defRPr>
    </a:lvl7pPr>
    <a:lvl8pPr marL="3200365" algn="l" defTabSz="914389" rtl="0" eaLnBrk="1" latinLnBrk="0" hangingPunct="1">
      <a:defRPr sz="1199" kern="1200">
        <a:solidFill>
          <a:schemeClr val="tx1"/>
        </a:solidFill>
        <a:latin typeface="+mn-lt"/>
        <a:ea typeface="+mn-ea"/>
        <a:cs typeface="+mn-cs"/>
      </a:defRPr>
    </a:lvl8pPr>
    <a:lvl9pPr marL="3657563" algn="l" defTabSz="914389" rtl="0" eaLnBrk="1" latinLnBrk="0" hangingPunct="1">
      <a:defRPr sz="1199"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2514600" y="857250"/>
            <a:ext cx="4114800" cy="2314575"/>
          </a:xfrm>
        </p:spPr>
      </p:sp>
      <p:sp>
        <p:nvSpPr>
          <p:cNvPr id="3" name="Заметки 2"/>
          <p:cNvSpPr>
            <a:spLocks noGrp="1"/>
          </p:cNvSpPr>
          <p:nvPr>
            <p:ph type="body" idx="1"/>
          </p:nvPr>
        </p:nvSpPr>
        <p:spPr/>
        <p:txBody>
          <a:bodyPr/>
          <a:lstStyle/>
          <a:p>
            <a:r>
              <a:rPr lang="en-US" dirty="0" smtClean="0"/>
              <a:t>1. Dear colleagues,</a:t>
            </a:r>
          </a:p>
          <a:p>
            <a:endParaRPr lang="en-US" dirty="0" smtClean="0"/>
          </a:p>
          <a:p>
            <a:r>
              <a:rPr lang="en-US" dirty="0" smtClean="0"/>
              <a:t>My name is</a:t>
            </a:r>
            <a:r>
              <a:rPr lang="en-US" baseline="0" dirty="0" smtClean="0"/>
              <a:t> Yulia Badryzlova, I am happy to speak to you toady, and my presentation is devoted to metaphor shifts in constructions as observed in the Russian metaphor-annotated corpus.</a:t>
            </a:r>
            <a:endParaRPr lang="en-US" dirty="0" smtClean="0"/>
          </a:p>
          <a:p>
            <a:endParaRPr lang="en-US" dirty="0" smtClean="0"/>
          </a:p>
          <a:p>
            <a:endParaRPr lang="ru-RU" dirty="0"/>
          </a:p>
        </p:txBody>
      </p:sp>
      <p:sp>
        <p:nvSpPr>
          <p:cNvPr id="4" name="Номер слайда 3"/>
          <p:cNvSpPr>
            <a:spLocks noGrp="1"/>
          </p:cNvSpPr>
          <p:nvPr>
            <p:ph type="sldNum" sz="quarter" idx="10"/>
          </p:nvPr>
        </p:nvSpPr>
        <p:spPr/>
        <p:txBody>
          <a:bodyPr/>
          <a:lstStyle/>
          <a:p>
            <a:fld id="{9A3AD5A0-B072-4412-A68F-FF41C187E705}" type="slidenum">
              <a:rPr lang="ru-RU" smtClean="0"/>
              <a:t>1</a:t>
            </a:fld>
            <a:endParaRPr lang="ru-RU"/>
          </a:p>
        </p:txBody>
      </p:sp>
    </p:spTree>
    <p:extLst>
      <p:ext uri="{BB962C8B-B14F-4D97-AF65-F5344CB8AC3E}">
        <p14:creationId xmlns:p14="http://schemas.microsoft.com/office/powerpoint/2010/main" val="4495638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2514600" y="857250"/>
            <a:ext cx="4114800" cy="2314575"/>
          </a:xfrm>
        </p:spPr>
      </p:sp>
      <p:sp>
        <p:nvSpPr>
          <p:cNvPr id="3" name="Заметки 2"/>
          <p:cNvSpPr>
            <a:spLocks noGrp="1"/>
          </p:cNvSpPr>
          <p:nvPr>
            <p:ph type="body" idx="1"/>
          </p:nvPr>
        </p:nvSpPr>
        <p:spPr/>
        <p:txBody>
          <a:bodyPr/>
          <a:lstStyle/>
          <a:p>
            <a:r>
              <a:rPr lang="en-US" dirty="0" smtClean="0"/>
              <a:t>2. My</a:t>
            </a:r>
            <a:r>
              <a:rPr lang="en-US" baseline="0" dirty="0" smtClean="0"/>
              <a:t> co-author Olga </a:t>
            </a:r>
            <a:r>
              <a:rPr lang="en-US" baseline="0" dirty="0" err="1" smtClean="0"/>
              <a:t>Lyashevskaya</a:t>
            </a:r>
            <a:r>
              <a:rPr lang="en-US" baseline="0" dirty="0" smtClean="0"/>
              <a:t> and I work at the School of Linguistics of the Higher School of Economics in Moscow, Russia.</a:t>
            </a:r>
          </a:p>
          <a:p>
            <a:r>
              <a:rPr lang="en-US" baseline="0" dirty="0" smtClean="0"/>
              <a:t>To our utter regret, we cannot be with you in person today, so greatly appreciate the opportunity to communicate with you by means of this online presentation.</a:t>
            </a:r>
          </a:p>
        </p:txBody>
      </p:sp>
      <p:sp>
        <p:nvSpPr>
          <p:cNvPr id="4" name="Номер слайда 3"/>
          <p:cNvSpPr>
            <a:spLocks noGrp="1"/>
          </p:cNvSpPr>
          <p:nvPr>
            <p:ph type="sldNum" sz="quarter" idx="10"/>
          </p:nvPr>
        </p:nvSpPr>
        <p:spPr/>
        <p:txBody>
          <a:bodyPr/>
          <a:lstStyle/>
          <a:p>
            <a:fld id="{9A3AD5A0-B072-4412-A68F-FF41C187E705}" type="slidenum">
              <a:rPr lang="ru-RU" smtClean="0"/>
              <a:t>2</a:t>
            </a:fld>
            <a:endParaRPr lang="ru-RU"/>
          </a:p>
        </p:txBody>
      </p:sp>
    </p:spTree>
    <p:extLst>
      <p:ext uri="{BB962C8B-B14F-4D97-AF65-F5344CB8AC3E}">
        <p14:creationId xmlns:p14="http://schemas.microsoft.com/office/powerpoint/2010/main" val="23442015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2514600" y="857250"/>
            <a:ext cx="4114800" cy="2314575"/>
          </a:xfrm>
        </p:spPr>
      </p:sp>
      <p:sp>
        <p:nvSpPr>
          <p:cNvPr id="3" name="Заметки 2"/>
          <p:cNvSpPr>
            <a:spLocks noGrp="1"/>
          </p:cNvSpPr>
          <p:nvPr>
            <p:ph type="body" idx="1"/>
          </p:nvPr>
        </p:nvSpPr>
        <p:spPr/>
        <p:txBody>
          <a:bodyPr/>
          <a:lstStyle/>
          <a:p>
            <a:r>
              <a:rPr lang="en-US" dirty="0" smtClean="0"/>
              <a:t>3. The title of our project is “</a:t>
            </a:r>
            <a:r>
              <a:rPr lang="en-US" dirty="0" err="1" smtClean="0"/>
              <a:t>CREMe</a:t>
            </a:r>
            <a:r>
              <a:rPr lang="en-US" dirty="0" smtClean="0"/>
              <a:t>”</a:t>
            </a:r>
            <a:r>
              <a:rPr lang="en-US" baseline="0" dirty="0" smtClean="0"/>
              <a:t>, which is a frivolous acronym of “The Experimental Russian Metaphor Corpus”.</a:t>
            </a:r>
          </a:p>
          <a:p>
            <a:r>
              <a:rPr lang="en-US" baseline="0" dirty="0" smtClean="0"/>
              <a:t>This is an ongoing project, so we will not report any quantitative results; rather, we will present the scheme the we offer for the annotation of metaphor, as metaphor annotation is by far not a trivial task.  </a:t>
            </a:r>
            <a:endParaRPr lang="ru-RU" dirty="0"/>
          </a:p>
        </p:txBody>
      </p:sp>
      <p:sp>
        <p:nvSpPr>
          <p:cNvPr id="4" name="Номер слайда 3"/>
          <p:cNvSpPr>
            <a:spLocks noGrp="1"/>
          </p:cNvSpPr>
          <p:nvPr>
            <p:ph type="sldNum" sz="quarter" idx="10"/>
          </p:nvPr>
        </p:nvSpPr>
        <p:spPr/>
        <p:txBody>
          <a:bodyPr/>
          <a:lstStyle/>
          <a:p>
            <a:fld id="{9A3AD5A0-B072-4412-A68F-FF41C187E705}" type="slidenum">
              <a:rPr lang="ru-RU" smtClean="0"/>
              <a:t>3</a:t>
            </a:fld>
            <a:endParaRPr lang="ru-RU"/>
          </a:p>
        </p:txBody>
      </p:sp>
    </p:spTree>
    <p:extLst>
      <p:ext uri="{BB962C8B-B14F-4D97-AF65-F5344CB8AC3E}">
        <p14:creationId xmlns:p14="http://schemas.microsoft.com/office/powerpoint/2010/main" val="30012443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2514600" y="857250"/>
            <a:ext cx="4114800" cy="2314575"/>
          </a:xfrm>
        </p:spPr>
      </p:sp>
      <p:sp>
        <p:nvSpPr>
          <p:cNvPr id="3" name="Заметки 2"/>
          <p:cNvSpPr>
            <a:spLocks noGrp="1"/>
          </p:cNvSpPr>
          <p:nvPr>
            <p:ph type="body" idx="1"/>
          </p:nvPr>
        </p:nvSpPr>
        <p:spPr/>
        <p:txBody>
          <a:bodyPr/>
          <a:lstStyle/>
          <a:p>
            <a:r>
              <a:rPr lang="en-US" dirty="0" smtClean="0"/>
              <a:t>4. What</a:t>
            </a:r>
            <a:r>
              <a:rPr lang="en-US" baseline="0" dirty="0" smtClean="0"/>
              <a:t> we do is: we annotate metaphor on a corpus that contains rich and high-quality morphological, syntactic and semantic markup, which allows us to observe the </a:t>
            </a:r>
            <a:r>
              <a:rPr lang="en-US" baseline="0" dirty="0" err="1" smtClean="0"/>
              <a:t>behaviour</a:t>
            </a:r>
            <a:r>
              <a:rPr lang="en-US" baseline="0" dirty="0" smtClean="0"/>
              <a:t> of constructions in metaphoric occurrences.</a:t>
            </a:r>
          </a:p>
          <a:p>
            <a:r>
              <a:rPr lang="en-US" baseline="0" dirty="0" err="1" smtClean="0"/>
              <a:t>SynTagRus</a:t>
            </a:r>
            <a:r>
              <a:rPr lang="en-US" baseline="0" dirty="0" smtClean="0"/>
              <a:t> comprises approximately 1m tokes with full morphological information, including </a:t>
            </a:r>
            <a:r>
              <a:rPr lang="en-US" sz="1200" kern="1200" dirty="0" smtClean="0">
                <a:solidFill>
                  <a:schemeClr val="tx1"/>
                </a:solidFill>
                <a:effectLst/>
                <a:latin typeface="+mn-lt"/>
                <a:ea typeface="+mn-ea"/>
                <a:cs typeface="+mn-cs"/>
              </a:rPr>
              <a:t>(non-)</a:t>
            </a:r>
            <a:r>
              <a:rPr lang="en-US" sz="1200" kern="1200" dirty="0" err="1" smtClean="0">
                <a:solidFill>
                  <a:schemeClr val="tx1"/>
                </a:solidFill>
                <a:effectLst/>
                <a:latin typeface="+mn-lt"/>
                <a:ea typeface="+mn-ea"/>
                <a:cs typeface="+mn-cs"/>
              </a:rPr>
              <a:t>animacy</a:t>
            </a:r>
            <a:r>
              <a:rPr lang="en-US" sz="1200" kern="1200" dirty="0" smtClean="0">
                <a:solidFill>
                  <a:schemeClr val="tx1"/>
                </a:solidFill>
                <a:effectLst/>
                <a:latin typeface="+mn-lt"/>
                <a:ea typeface="+mn-ea"/>
                <a:cs typeface="+mn-cs"/>
              </a:rPr>
              <a:t> of nominal</a:t>
            </a:r>
            <a:r>
              <a:rPr lang="en-US" sz="1200" kern="1200" baseline="0" dirty="0" smtClean="0">
                <a:solidFill>
                  <a:schemeClr val="tx1"/>
                </a:solidFill>
                <a:effectLst/>
                <a:latin typeface="+mn-lt"/>
                <a:ea typeface="+mn-ea"/>
                <a:cs typeface="+mn-cs"/>
              </a:rPr>
              <a:t> forms (which is their inherent morphological feature in Russian).</a:t>
            </a:r>
          </a:p>
          <a:p>
            <a:r>
              <a:rPr lang="en-US" sz="1200" kern="1200" baseline="0" dirty="0" smtClean="0">
                <a:solidFill>
                  <a:schemeClr val="tx1"/>
                </a:solidFill>
                <a:effectLst/>
                <a:latin typeface="+mn-lt"/>
                <a:ea typeface="+mn-ea"/>
                <a:cs typeface="+mn-cs"/>
              </a:rPr>
              <a:t>The syntax in </a:t>
            </a:r>
            <a:r>
              <a:rPr lang="en-US" sz="1200" kern="1200" baseline="0" dirty="0" err="1" smtClean="0">
                <a:solidFill>
                  <a:schemeClr val="tx1"/>
                </a:solidFill>
                <a:effectLst/>
                <a:latin typeface="+mn-lt"/>
                <a:ea typeface="+mn-ea"/>
                <a:cs typeface="+mn-cs"/>
              </a:rPr>
              <a:t>SynTagRus</a:t>
            </a:r>
            <a:r>
              <a:rPr lang="en-US" sz="1200" kern="1200" baseline="0" dirty="0" smtClean="0">
                <a:solidFill>
                  <a:schemeClr val="tx1"/>
                </a:solidFill>
                <a:effectLst/>
                <a:latin typeface="+mn-lt"/>
                <a:ea typeface="+mn-ea"/>
                <a:cs typeface="+mn-cs"/>
              </a:rPr>
              <a:t> is annotated with 69 types of dependency relations: </a:t>
            </a:r>
            <a:r>
              <a:rPr lang="en-US" sz="1200" kern="1200" dirty="0" smtClean="0">
                <a:solidFill>
                  <a:schemeClr val="tx1"/>
                </a:solidFill>
                <a:effectLst/>
                <a:latin typeface="+mn-lt"/>
                <a:ea typeface="+mn-ea"/>
                <a:cs typeface="+mn-cs"/>
              </a:rPr>
              <a:t>predicative, agentive, quasi-agentive, first complement, modifier, and prepositional, and others.</a:t>
            </a:r>
          </a:p>
          <a:p>
            <a:r>
              <a:rPr lang="en-US" sz="1200" kern="1200" dirty="0" smtClean="0">
                <a:solidFill>
                  <a:schemeClr val="tx1"/>
                </a:solidFill>
                <a:effectLst/>
                <a:latin typeface="+mn-lt"/>
                <a:ea typeface="+mn-ea"/>
                <a:cs typeface="+mn-cs"/>
              </a:rPr>
              <a:t>Besides,</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SynTagRus</a:t>
            </a:r>
            <a:r>
              <a:rPr lang="en-US" sz="1200" kern="1200" baseline="0" dirty="0" smtClean="0">
                <a:solidFill>
                  <a:schemeClr val="tx1"/>
                </a:solidFill>
                <a:effectLst/>
                <a:latin typeface="+mn-lt"/>
                <a:ea typeface="+mn-ea"/>
                <a:cs typeface="+mn-cs"/>
              </a:rPr>
              <a:t> contains annotation of 84 types of collocates (or Lexical Functions). For example, the lexical function </a:t>
            </a:r>
            <a:r>
              <a:rPr lang="en-US" sz="1200" kern="1200" dirty="0" smtClean="0">
                <a:solidFill>
                  <a:schemeClr val="tx1"/>
                </a:solidFill>
                <a:effectLst/>
                <a:latin typeface="+mn-lt"/>
                <a:ea typeface="+mn-ea"/>
                <a:cs typeface="+mn-cs"/>
              </a:rPr>
              <a:t>OPER 1</a:t>
            </a:r>
            <a:r>
              <a:rPr lang="en-US" sz="1200" kern="1200" baseline="0" dirty="0" smtClean="0">
                <a:solidFill>
                  <a:schemeClr val="tx1"/>
                </a:solidFill>
                <a:effectLst/>
                <a:latin typeface="+mn-lt"/>
                <a:ea typeface="+mn-ea"/>
                <a:cs typeface="+mn-cs"/>
              </a:rPr>
              <a:t> in ‘</a:t>
            </a:r>
            <a:r>
              <a:rPr lang="en-US" sz="1200" kern="1200" baseline="0" dirty="0" err="1" smtClean="0">
                <a:solidFill>
                  <a:schemeClr val="tx1"/>
                </a:solidFill>
                <a:effectLst/>
                <a:latin typeface="+mn-lt"/>
                <a:ea typeface="+mn-ea"/>
                <a:cs typeface="+mn-cs"/>
              </a:rPr>
              <a:t>osuschestvlyat</a:t>
            </a:r>
            <a:r>
              <a:rPr lang="en-US" sz="1200" kern="1200" baseline="0" dirty="0" smtClean="0">
                <a:solidFill>
                  <a:schemeClr val="tx1"/>
                </a:solidFill>
                <a:effectLst/>
                <a:latin typeface="+mn-lt"/>
                <a:ea typeface="+mn-ea"/>
                <a:cs typeface="+mn-cs"/>
              </a:rPr>
              <a:t>’ (v, exercise) + ‘</a:t>
            </a:r>
            <a:r>
              <a:rPr lang="en-US" sz="1200" kern="1200" baseline="0" dirty="0" err="1" smtClean="0">
                <a:solidFill>
                  <a:schemeClr val="tx1"/>
                </a:solidFill>
                <a:effectLst/>
                <a:latin typeface="+mn-lt"/>
                <a:ea typeface="+mn-ea"/>
                <a:cs typeface="+mn-cs"/>
              </a:rPr>
              <a:t>kontrol</a:t>
            </a:r>
            <a:r>
              <a:rPr lang="en-US" sz="1200" kern="1200" baseline="0" dirty="0" smtClean="0">
                <a:solidFill>
                  <a:schemeClr val="tx1"/>
                </a:solidFill>
                <a:effectLst/>
                <a:latin typeface="+mn-lt"/>
                <a:ea typeface="+mn-ea"/>
                <a:cs typeface="+mn-cs"/>
              </a:rPr>
              <a:t>’ (n, control) denotes</a:t>
            </a:r>
            <a:r>
              <a:rPr lang="en-US" sz="1200" kern="1200" dirty="0" smtClean="0">
                <a:solidFill>
                  <a:schemeClr val="tx1"/>
                </a:solidFill>
                <a:effectLst/>
                <a:latin typeface="+mn-lt"/>
                <a:ea typeface="+mn-ea"/>
                <a:cs typeface="+mn-cs"/>
              </a:rPr>
              <a:t> a semantically empty verb such that the first </a:t>
            </a:r>
            <a:r>
              <a:rPr lang="en-US" sz="1200" kern="1200" dirty="0" err="1" smtClean="0">
                <a:solidFill>
                  <a:schemeClr val="tx1"/>
                </a:solidFill>
                <a:effectLst/>
                <a:latin typeface="+mn-lt"/>
                <a:ea typeface="+mn-ea"/>
                <a:cs typeface="+mn-cs"/>
              </a:rPr>
              <a:t>actant</a:t>
            </a:r>
            <a:r>
              <a:rPr lang="en-US" sz="1200" kern="1200" dirty="0" smtClean="0">
                <a:solidFill>
                  <a:schemeClr val="tx1"/>
                </a:solidFill>
                <a:effectLst/>
                <a:latin typeface="+mn-lt"/>
                <a:ea typeface="+mn-ea"/>
                <a:cs typeface="+mn-cs"/>
              </a:rPr>
              <a:t> of a certain situation functions as the subject of this verb and the name of the situation itself is the verb’s first object.</a:t>
            </a:r>
          </a:p>
          <a:p>
            <a:r>
              <a:rPr lang="en-US" sz="1200" kern="1200" dirty="0" err="1" smtClean="0">
                <a:solidFill>
                  <a:schemeClr val="tx1"/>
                </a:solidFill>
                <a:effectLst/>
                <a:latin typeface="+mn-lt"/>
                <a:ea typeface="+mn-ea"/>
                <a:cs typeface="+mn-cs"/>
              </a:rPr>
              <a:t>SynTagRus</a:t>
            </a:r>
            <a:r>
              <a:rPr lang="en-US" sz="1200" kern="1200" dirty="0" smtClean="0">
                <a:solidFill>
                  <a:schemeClr val="tx1"/>
                </a:solidFill>
                <a:effectLst/>
                <a:latin typeface="+mn-lt"/>
                <a:ea typeface="+mn-ea"/>
                <a:cs typeface="+mn-cs"/>
              </a:rPr>
              <a:t> is recognized</a:t>
            </a:r>
            <a:r>
              <a:rPr lang="en-US" sz="1200" kern="1200" baseline="0" dirty="0" smtClean="0">
                <a:solidFill>
                  <a:schemeClr val="tx1"/>
                </a:solidFill>
                <a:effectLst/>
                <a:latin typeface="+mn-lt"/>
                <a:ea typeface="+mn-ea"/>
                <a:cs typeface="+mn-cs"/>
              </a:rPr>
              <a:t> as a golden standard of Russian syntactic annotation because its initial automatic parsing was manually checked and corrected by linguists.</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See [12, 13]</a:t>
            </a:r>
            <a:endParaRPr lang="ru-RU" dirty="0"/>
          </a:p>
        </p:txBody>
      </p:sp>
      <p:sp>
        <p:nvSpPr>
          <p:cNvPr id="4" name="Номер слайда 3"/>
          <p:cNvSpPr>
            <a:spLocks noGrp="1"/>
          </p:cNvSpPr>
          <p:nvPr>
            <p:ph type="sldNum" sz="quarter" idx="10"/>
          </p:nvPr>
        </p:nvSpPr>
        <p:spPr/>
        <p:txBody>
          <a:bodyPr/>
          <a:lstStyle/>
          <a:p>
            <a:fld id="{9A3AD5A0-B072-4412-A68F-FF41C187E705}" type="slidenum">
              <a:rPr lang="ru-RU" smtClean="0"/>
              <a:t>4</a:t>
            </a:fld>
            <a:endParaRPr lang="ru-RU"/>
          </a:p>
        </p:txBody>
      </p:sp>
    </p:spTree>
    <p:extLst>
      <p:ext uri="{BB962C8B-B14F-4D97-AF65-F5344CB8AC3E}">
        <p14:creationId xmlns:p14="http://schemas.microsoft.com/office/powerpoint/2010/main" val="15729685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2514600" y="857250"/>
            <a:ext cx="4114800" cy="2314575"/>
          </a:xfrm>
        </p:spPr>
      </p:sp>
      <p:sp>
        <p:nvSpPr>
          <p:cNvPr id="3" name="Заметки 2"/>
          <p:cNvSpPr>
            <a:spLocks noGrp="1"/>
          </p:cNvSpPr>
          <p:nvPr>
            <p:ph type="body" idx="1"/>
          </p:nvPr>
        </p:nvSpPr>
        <p:spPr/>
        <p:txBody>
          <a:bodyPr/>
          <a:lstStyle/>
          <a:p>
            <a:r>
              <a:rPr lang="en-US" dirty="0" smtClean="0"/>
              <a:t>5.</a:t>
            </a:r>
            <a:r>
              <a:rPr lang="en-US" baseline="0" dirty="0" smtClean="0"/>
              <a:t> Our aim in annotating metaphor is to capture a variety of types of metaphor and the factors that contribute to </a:t>
            </a:r>
            <a:r>
              <a:rPr lang="en-US" baseline="0" dirty="0" err="1" smtClean="0"/>
              <a:t>metaphoricity</a:t>
            </a:r>
            <a:r>
              <a:rPr lang="en-US" baseline="0" dirty="0" smtClean="0"/>
              <a:t>, and their dynamic interactions in </a:t>
            </a:r>
            <a:r>
              <a:rPr lang="en-US" baseline="0" dirty="0" err="1" smtClean="0"/>
              <a:t>dicsourse</a:t>
            </a:r>
            <a:r>
              <a:rPr lang="en-US" baseline="0" dirty="0" smtClean="0"/>
              <a:t>.</a:t>
            </a:r>
          </a:p>
          <a:p>
            <a:r>
              <a:rPr lang="en-US" baseline="0" dirty="0" smtClean="0"/>
              <a:t>We annotate the three major types of metaphor: Indirect Metaphor, Personification, and Direct </a:t>
            </a:r>
            <a:r>
              <a:rPr lang="en-US" baseline="0" dirty="0" err="1" smtClean="0"/>
              <a:t>Metpaphor</a:t>
            </a:r>
            <a:r>
              <a:rPr lang="en-US" baseline="0" dirty="0" smtClean="0"/>
              <a:t>.</a:t>
            </a:r>
          </a:p>
          <a:p>
            <a:r>
              <a:rPr lang="en-US" baseline="0" dirty="0" smtClean="0"/>
              <a:t>The additional factors of </a:t>
            </a:r>
            <a:r>
              <a:rPr lang="en-US" baseline="0" dirty="0" err="1" smtClean="0"/>
              <a:t>metaphoricity</a:t>
            </a:r>
            <a:r>
              <a:rPr lang="en-US" baseline="0" dirty="0" smtClean="0"/>
              <a:t> annotated in the corpus are:  the shift of the semantic class of the argument between Concrete and Abstract, metonymic shifts, newly attested meanings, morphologically motivated forms and semantic shifts.</a:t>
            </a:r>
          </a:p>
          <a:p>
            <a:endParaRPr lang="ru-RU" dirty="0"/>
          </a:p>
        </p:txBody>
      </p:sp>
      <p:sp>
        <p:nvSpPr>
          <p:cNvPr id="4" name="Номер слайда 3"/>
          <p:cNvSpPr>
            <a:spLocks noGrp="1"/>
          </p:cNvSpPr>
          <p:nvPr>
            <p:ph type="sldNum" sz="quarter" idx="10"/>
          </p:nvPr>
        </p:nvSpPr>
        <p:spPr/>
        <p:txBody>
          <a:bodyPr/>
          <a:lstStyle/>
          <a:p>
            <a:fld id="{9A3AD5A0-B072-4412-A68F-FF41C187E705}" type="slidenum">
              <a:rPr lang="ru-RU" smtClean="0"/>
              <a:t>5</a:t>
            </a:fld>
            <a:endParaRPr lang="ru-RU"/>
          </a:p>
        </p:txBody>
      </p:sp>
    </p:spTree>
    <p:extLst>
      <p:ext uri="{BB962C8B-B14F-4D97-AF65-F5344CB8AC3E}">
        <p14:creationId xmlns:p14="http://schemas.microsoft.com/office/powerpoint/2010/main" val="598125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2514600" y="857250"/>
            <a:ext cx="4114800" cy="2314575"/>
          </a:xfrm>
        </p:spPr>
      </p:sp>
      <p:sp>
        <p:nvSpPr>
          <p:cNvPr id="3" name="Заметки 2"/>
          <p:cNvSpPr>
            <a:spLocks noGrp="1"/>
          </p:cNvSpPr>
          <p:nvPr>
            <p:ph type="body" idx="1"/>
          </p:nvPr>
        </p:nvSpPr>
        <p:spPr/>
        <p:txBody>
          <a:bodyPr/>
          <a:lstStyle/>
          <a:p>
            <a:r>
              <a:rPr lang="en-US" dirty="0" smtClean="0"/>
              <a:t>6. The first type</a:t>
            </a:r>
            <a:r>
              <a:rPr lang="en-US" baseline="0" dirty="0" smtClean="0"/>
              <a:t> of metaphor we annotate is Indirect Metaphor (this is a term borrowed from MIPVU, the </a:t>
            </a:r>
            <a:r>
              <a:rPr lang="en-US" baseline="0" dirty="0" err="1" smtClean="0"/>
              <a:t>Vrije</a:t>
            </a:r>
            <a:r>
              <a:rPr lang="en-US" baseline="0" dirty="0" smtClean="0"/>
              <a:t> University Metaphor Identification Procedure, proposed by G. Steen et al [5].) </a:t>
            </a:r>
          </a:p>
          <a:p>
            <a:r>
              <a:rPr lang="en-US" baseline="0" dirty="0" smtClean="0"/>
              <a:t>Basically, Indirect Metaphor is another term for conventional lexicalized metaphor.</a:t>
            </a:r>
          </a:p>
          <a:p>
            <a:r>
              <a:rPr lang="en-US" baseline="0" dirty="0" smtClean="0"/>
              <a:t>For each word in a sentence, we establish its Basic Meaning(s) (BM) and Contextual Meaning. </a:t>
            </a:r>
          </a:p>
          <a:p>
            <a:r>
              <a:rPr lang="en-US" baseline="0" dirty="0" smtClean="0"/>
              <a:t>The BM is the most concrete, bodily-oriented and precise meaning of the word. The remaining meanings that are less concrete, bodily-related and precise are Non-Basic Meanings (NBM).</a:t>
            </a:r>
          </a:p>
          <a:p>
            <a:r>
              <a:rPr lang="en-US" baseline="0" dirty="0" smtClean="0"/>
              <a:t>Indirect Metaphor is attested when the contextual meaning of a word in a given context is not BM.</a:t>
            </a:r>
            <a:endParaRPr lang="ru-RU" dirty="0"/>
          </a:p>
        </p:txBody>
      </p:sp>
      <p:sp>
        <p:nvSpPr>
          <p:cNvPr id="4" name="Номер слайда 3"/>
          <p:cNvSpPr>
            <a:spLocks noGrp="1"/>
          </p:cNvSpPr>
          <p:nvPr>
            <p:ph type="sldNum" sz="quarter" idx="10"/>
          </p:nvPr>
        </p:nvSpPr>
        <p:spPr/>
        <p:txBody>
          <a:bodyPr/>
          <a:lstStyle/>
          <a:p>
            <a:fld id="{9A3AD5A0-B072-4412-A68F-FF41C187E705}" type="slidenum">
              <a:rPr lang="ru-RU" smtClean="0"/>
              <a:t>6</a:t>
            </a:fld>
            <a:endParaRPr lang="ru-RU"/>
          </a:p>
        </p:txBody>
      </p:sp>
    </p:spTree>
    <p:extLst>
      <p:ext uri="{BB962C8B-B14F-4D97-AF65-F5344CB8AC3E}">
        <p14:creationId xmlns:p14="http://schemas.microsoft.com/office/powerpoint/2010/main" val="37705272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2514600" y="857250"/>
            <a:ext cx="4114800" cy="2314575"/>
          </a:xfrm>
        </p:spPr>
      </p:sp>
      <p:sp>
        <p:nvSpPr>
          <p:cNvPr id="3" name="Заметки 2"/>
          <p:cNvSpPr>
            <a:spLocks noGrp="1"/>
          </p:cNvSpPr>
          <p:nvPr>
            <p:ph type="body" idx="1"/>
          </p:nvPr>
        </p:nvSpPr>
        <p:spPr/>
        <p:txBody>
          <a:bodyPr/>
          <a:lstStyle/>
          <a:p>
            <a:r>
              <a:rPr lang="en-US" dirty="0" smtClean="0"/>
              <a:t>7.</a:t>
            </a:r>
            <a:r>
              <a:rPr lang="en-US" baseline="0" dirty="0" smtClean="0"/>
              <a:t> For example, among the six meanings of the Russian verb ‘</a:t>
            </a:r>
            <a:r>
              <a:rPr lang="en-US" baseline="0" dirty="0" err="1" smtClean="0"/>
              <a:t>goret</a:t>
            </a:r>
            <a:r>
              <a:rPr lang="en-US" baseline="0" dirty="0" smtClean="0"/>
              <a:t>’ (to burn/to shine), three meanings will be Basic – the ones that relate to emotions and deadlines. Therefore, whenever ‘</a:t>
            </a:r>
            <a:r>
              <a:rPr lang="en-US" baseline="0" dirty="0" err="1" smtClean="0"/>
              <a:t>goret</a:t>
            </a:r>
            <a:r>
              <a:rPr lang="en-US" baseline="0" dirty="0" smtClean="0"/>
              <a:t>’ occurs in a sentence in one of these </a:t>
            </a:r>
            <a:r>
              <a:rPr lang="en-US" baseline="0" dirty="0" err="1" smtClean="0"/>
              <a:t>meaings</a:t>
            </a:r>
            <a:r>
              <a:rPr lang="en-US" baseline="0" dirty="0" smtClean="0"/>
              <a:t>, it will be annotated as </a:t>
            </a:r>
            <a:r>
              <a:rPr lang="en-US" baseline="0" dirty="0" err="1" smtClean="0"/>
              <a:t>IndirMet</a:t>
            </a:r>
            <a:r>
              <a:rPr lang="en-US" baseline="0" dirty="0" smtClean="0"/>
              <a:t>.</a:t>
            </a:r>
          </a:p>
          <a:p>
            <a:r>
              <a:rPr lang="en-US" baseline="0" dirty="0" smtClean="0"/>
              <a:t>We compile a dictionary of word meanings where each meaning is tagged as either BM or NBM (also WIDLII – an acronym borrowed from MIPVU for borderline cases).</a:t>
            </a:r>
          </a:p>
          <a:p>
            <a:r>
              <a:rPr lang="en-US" baseline="0" dirty="0" smtClean="0"/>
              <a:t>Our inventory of word meanings comes from an electronic version of The Dictionary of the Russian Language [15] as the most representative and authoritative dictionary of contemporary Russian. </a:t>
            </a:r>
            <a:endParaRPr lang="ru-RU" dirty="0"/>
          </a:p>
        </p:txBody>
      </p:sp>
      <p:sp>
        <p:nvSpPr>
          <p:cNvPr id="4" name="Номер слайда 3"/>
          <p:cNvSpPr>
            <a:spLocks noGrp="1"/>
          </p:cNvSpPr>
          <p:nvPr>
            <p:ph type="sldNum" sz="quarter" idx="10"/>
          </p:nvPr>
        </p:nvSpPr>
        <p:spPr/>
        <p:txBody>
          <a:bodyPr/>
          <a:lstStyle/>
          <a:p>
            <a:fld id="{9A3AD5A0-B072-4412-A68F-FF41C187E705}" type="slidenum">
              <a:rPr lang="ru-RU" smtClean="0"/>
              <a:t>7</a:t>
            </a:fld>
            <a:endParaRPr lang="ru-RU"/>
          </a:p>
        </p:txBody>
      </p:sp>
    </p:spTree>
    <p:extLst>
      <p:ext uri="{BB962C8B-B14F-4D97-AF65-F5344CB8AC3E}">
        <p14:creationId xmlns:p14="http://schemas.microsoft.com/office/powerpoint/2010/main" val="39589026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2514600" y="857250"/>
            <a:ext cx="4114800" cy="2314575"/>
          </a:xfrm>
        </p:spPr>
      </p:sp>
      <p:sp>
        <p:nvSpPr>
          <p:cNvPr id="3" name="Заметки 2"/>
          <p:cNvSpPr>
            <a:spLocks noGrp="1"/>
          </p:cNvSpPr>
          <p:nvPr>
            <p:ph type="body" idx="1"/>
          </p:nvPr>
        </p:nvSpPr>
        <p:spPr/>
        <p:txBody>
          <a:bodyPr/>
          <a:lstStyle/>
          <a:p>
            <a:r>
              <a:rPr lang="en-US" dirty="0" smtClean="0"/>
              <a:t>8. Lexemes that have only Basic or only Non-Basic</a:t>
            </a:r>
            <a:r>
              <a:rPr lang="en-US" baseline="0" dirty="0" smtClean="0"/>
              <a:t> meanings cannot produce Indirect Metaphor.</a:t>
            </a:r>
            <a:endParaRPr lang="ru-RU" dirty="0"/>
          </a:p>
        </p:txBody>
      </p:sp>
      <p:sp>
        <p:nvSpPr>
          <p:cNvPr id="4" name="Номер слайда 3"/>
          <p:cNvSpPr>
            <a:spLocks noGrp="1"/>
          </p:cNvSpPr>
          <p:nvPr>
            <p:ph type="sldNum" sz="quarter" idx="10"/>
          </p:nvPr>
        </p:nvSpPr>
        <p:spPr/>
        <p:txBody>
          <a:bodyPr/>
          <a:lstStyle/>
          <a:p>
            <a:fld id="{9A3AD5A0-B072-4412-A68F-FF41C187E705}" type="slidenum">
              <a:rPr lang="ru-RU" smtClean="0"/>
              <a:t>8</a:t>
            </a:fld>
            <a:endParaRPr lang="ru-RU"/>
          </a:p>
        </p:txBody>
      </p:sp>
    </p:spTree>
    <p:extLst>
      <p:ext uri="{BB962C8B-B14F-4D97-AF65-F5344CB8AC3E}">
        <p14:creationId xmlns:p14="http://schemas.microsoft.com/office/powerpoint/2010/main" val="2038396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2514600" y="857250"/>
            <a:ext cx="4114800" cy="2314575"/>
          </a:xfrm>
        </p:spPr>
      </p:sp>
      <p:sp>
        <p:nvSpPr>
          <p:cNvPr id="3" name="Заметки 2"/>
          <p:cNvSpPr>
            <a:spLocks noGrp="1"/>
          </p:cNvSpPr>
          <p:nvPr>
            <p:ph type="body" idx="1"/>
          </p:nvPr>
        </p:nvSpPr>
        <p:spPr/>
        <p:txBody>
          <a:bodyPr/>
          <a:lstStyle/>
          <a:p>
            <a:r>
              <a:rPr lang="en-US" dirty="0" smtClean="0"/>
              <a:t>9.</a:t>
            </a:r>
            <a:r>
              <a:rPr lang="en-US" baseline="0" dirty="0" smtClean="0"/>
              <a:t> Phrasemic units and idioms are annotated as a subtype of Indirect Metaphor.</a:t>
            </a:r>
          </a:p>
          <a:p>
            <a:r>
              <a:rPr lang="en-US" baseline="0" dirty="0" smtClean="0"/>
              <a:t>In this example, the Non-Basic Meaning of the phrasemic unit ‘</a:t>
            </a:r>
            <a:r>
              <a:rPr lang="en-US" baseline="0" dirty="0" err="1" smtClean="0"/>
              <a:t>zayti</a:t>
            </a:r>
            <a:r>
              <a:rPr lang="en-US" baseline="0" dirty="0" smtClean="0"/>
              <a:t> (V) </a:t>
            </a:r>
            <a:r>
              <a:rPr lang="en-US" baseline="0" dirty="0" err="1" smtClean="0"/>
              <a:t>daleko</a:t>
            </a:r>
            <a:r>
              <a:rPr lang="en-US" baseline="0" dirty="0" smtClean="0"/>
              <a:t> (ADV) – to have progressed beyond a certain limit – is opposed to the Basic Meaning of the  free word combination made up of the same constituents – to have walked far.</a:t>
            </a:r>
            <a:endParaRPr lang="ru-RU" dirty="0"/>
          </a:p>
        </p:txBody>
      </p:sp>
      <p:sp>
        <p:nvSpPr>
          <p:cNvPr id="4" name="Номер слайда 3"/>
          <p:cNvSpPr>
            <a:spLocks noGrp="1"/>
          </p:cNvSpPr>
          <p:nvPr>
            <p:ph type="sldNum" sz="quarter" idx="10"/>
          </p:nvPr>
        </p:nvSpPr>
        <p:spPr/>
        <p:txBody>
          <a:bodyPr/>
          <a:lstStyle/>
          <a:p>
            <a:fld id="{9A3AD5A0-B072-4412-A68F-FF41C187E705}" type="slidenum">
              <a:rPr lang="ru-RU" smtClean="0"/>
              <a:t>9</a:t>
            </a:fld>
            <a:endParaRPr lang="ru-RU"/>
          </a:p>
        </p:txBody>
      </p:sp>
    </p:spTree>
    <p:extLst>
      <p:ext uri="{BB962C8B-B14F-4D97-AF65-F5344CB8AC3E}">
        <p14:creationId xmlns:p14="http://schemas.microsoft.com/office/powerpoint/2010/main" val="22214958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2514600" y="857250"/>
            <a:ext cx="4114800" cy="2314575"/>
          </a:xfrm>
        </p:spPr>
      </p:sp>
      <p:sp>
        <p:nvSpPr>
          <p:cNvPr id="3" name="Заметки 2"/>
          <p:cNvSpPr>
            <a:spLocks noGrp="1"/>
          </p:cNvSpPr>
          <p:nvPr>
            <p:ph type="body" idx="1"/>
          </p:nvPr>
        </p:nvSpPr>
        <p:spPr/>
        <p:txBody>
          <a:bodyPr/>
          <a:lstStyle/>
          <a:p>
            <a:r>
              <a:rPr lang="en-US" dirty="0" smtClean="0"/>
              <a:t>10. The second type of metaphor</a:t>
            </a:r>
            <a:r>
              <a:rPr lang="en-US" baseline="0" dirty="0" smtClean="0"/>
              <a:t> we annotate is Personification – the shift of the argument class from Animate to Inanimate.</a:t>
            </a:r>
          </a:p>
          <a:p>
            <a:r>
              <a:rPr lang="en-US" baseline="0" dirty="0" smtClean="0"/>
              <a:t>Lexicalized Personification is observed when </a:t>
            </a:r>
            <a:r>
              <a:rPr lang="en-US" sz="1200" kern="1200" baseline="0" dirty="0" smtClean="0">
                <a:solidFill>
                  <a:schemeClr val="tx1"/>
                </a:solidFill>
                <a:effectLst/>
                <a:latin typeface="+mn-lt"/>
                <a:ea typeface="+mn-ea"/>
                <a:cs typeface="+mn-cs"/>
              </a:rPr>
              <a:t>t</a:t>
            </a:r>
            <a:r>
              <a:rPr lang="en-US" sz="1200" kern="1200" dirty="0" smtClean="0">
                <a:solidFill>
                  <a:schemeClr val="tx1"/>
                </a:solidFill>
                <a:effectLst/>
                <a:latin typeface="+mn-lt"/>
                <a:ea typeface="+mn-ea"/>
                <a:cs typeface="+mn-cs"/>
              </a:rPr>
              <a:t>he central BM of a word requires an animate argument,</a:t>
            </a:r>
            <a:r>
              <a:rPr lang="en-US" sz="1200" kern="1200" baseline="0" dirty="0" smtClean="0">
                <a:solidFill>
                  <a:schemeClr val="tx1"/>
                </a:solidFill>
                <a:effectLst/>
                <a:latin typeface="+mn-lt"/>
                <a:ea typeface="+mn-ea"/>
                <a:cs typeface="+mn-cs"/>
              </a:rPr>
              <a:t> while a</a:t>
            </a:r>
            <a:r>
              <a:rPr lang="en-US" sz="1200" kern="1200" dirty="0" smtClean="0">
                <a:solidFill>
                  <a:schemeClr val="tx1"/>
                </a:solidFill>
                <a:effectLst/>
                <a:latin typeface="+mn-lt"/>
                <a:ea typeface="+mn-ea"/>
                <a:cs typeface="+mn-cs"/>
              </a:rPr>
              <a:t> dictionary-attested peripheral BM or an NBM </a:t>
            </a:r>
            <a:r>
              <a:rPr lang="en-US" sz="1200" u="none" kern="1200" dirty="0" smtClean="0">
                <a:solidFill>
                  <a:schemeClr val="tx1"/>
                </a:solidFill>
                <a:effectLst/>
                <a:latin typeface="+mn-lt"/>
                <a:ea typeface="+mn-ea"/>
                <a:cs typeface="+mn-cs"/>
              </a:rPr>
              <a:t>requires</a:t>
            </a:r>
            <a:r>
              <a:rPr lang="en-US" sz="1200" kern="1200" dirty="0" smtClean="0">
                <a:solidFill>
                  <a:schemeClr val="tx1"/>
                </a:solidFill>
                <a:effectLst/>
                <a:latin typeface="+mn-lt"/>
                <a:ea typeface="+mn-ea"/>
                <a:cs typeface="+mn-cs"/>
              </a:rPr>
              <a:t> an inanimate argument.</a:t>
            </a:r>
          </a:p>
          <a:p>
            <a:r>
              <a:rPr lang="en-US" sz="1200" kern="1200" dirty="0" smtClean="0">
                <a:solidFill>
                  <a:schemeClr val="tx1"/>
                </a:solidFill>
                <a:effectLst/>
                <a:latin typeface="+mn-lt"/>
                <a:ea typeface="+mn-ea"/>
                <a:cs typeface="+mn-cs"/>
              </a:rPr>
              <a:t>The word that triggers the shift</a:t>
            </a:r>
            <a:r>
              <a:rPr lang="en-US" sz="1200" kern="1200" baseline="0" dirty="0" smtClean="0">
                <a:solidFill>
                  <a:schemeClr val="tx1"/>
                </a:solidFill>
                <a:effectLst/>
                <a:latin typeface="+mn-lt"/>
                <a:ea typeface="+mn-ea"/>
                <a:cs typeface="+mn-cs"/>
              </a:rPr>
              <a:t> of the class is called Source of Personification; the inanimate argument that this word takes is called Target of Personification. </a:t>
            </a:r>
            <a:endParaRPr lang="ru-RU" sz="1200" kern="1200" dirty="0" smtClean="0">
              <a:solidFill>
                <a:schemeClr val="tx1"/>
              </a:solidFill>
              <a:effectLst/>
              <a:latin typeface="+mn-lt"/>
              <a:ea typeface="+mn-ea"/>
              <a:cs typeface="+mn-cs"/>
            </a:endParaRPr>
          </a:p>
          <a:p>
            <a:endParaRPr lang="ru-RU" dirty="0"/>
          </a:p>
        </p:txBody>
      </p:sp>
      <p:sp>
        <p:nvSpPr>
          <p:cNvPr id="4" name="Номер слайда 3"/>
          <p:cNvSpPr>
            <a:spLocks noGrp="1"/>
          </p:cNvSpPr>
          <p:nvPr>
            <p:ph type="sldNum" sz="quarter" idx="10"/>
          </p:nvPr>
        </p:nvSpPr>
        <p:spPr/>
        <p:txBody>
          <a:bodyPr/>
          <a:lstStyle/>
          <a:p>
            <a:fld id="{9A3AD5A0-B072-4412-A68F-FF41C187E705}" type="slidenum">
              <a:rPr lang="ru-RU" smtClean="0"/>
              <a:t>10</a:t>
            </a:fld>
            <a:endParaRPr lang="ru-RU"/>
          </a:p>
        </p:txBody>
      </p:sp>
    </p:spTree>
    <p:extLst>
      <p:ext uri="{BB962C8B-B14F-4D97-AF65-F5344CB8AC3E}">
        <p14:creationId xmlns:p14="http://schemas.microsoft.com/office/powerpoint/2010/main" val="17029348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2514600" y="857250"/>
            <a:ext cx="4114800" cy="2314575"/>
          </a:xfrm>
        </p:spPr>
      </p:sp>
      <p:sp>
        <p:nvSpPr>
          <p:cNvPr id="3" name="Заметки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11. Metaphoric Personification is observed when the </a:t>
            </a:r>
            <a:r>
              <a:rPr lang="en-US" sz="1200" kern="1200" dirty="0" smtClean="0">
                <a:solidFill>
                  <a:schemeClr val="tx1"/>
                </a:solidFill>
                <a:effectLst/>
                <a:latin typeface="+mn-lt"/>
                <a:ea typeface="+mn-ea"/>
                <a:cs typeface="+mn-cs"/>
              </a:rPr>
              <a:t>contextual meaning (either BM or NBM) normally requires an animate argument, but takes an inanimate argument instead,</a:t>
            </a:r>
            <a:r>
              <a:rPr lang="en-US" sz="1200" kern="1200" baseline="0" dirty="0" smtClean="0">
                <a:solidFill>
                  <a:schemeClr val="tx1"/>
                </a:solidFill>
                <a:effectLst/>
                <a:latin typeface="+mn-lt"/>
                <a:ea typeface="+mn-ea"/>
                <a:cs typeface="+mn-cs"/>
              </a:rPr>
              <a:t> as the verb ‘</a:t>
            </a:r>
            <a:r>
              <a:rPr lang="en-US" sz="1200" kern="1200" baseline="0" dirty="0" err="1" smtClean="0">
                <a:solidFill>
                  <a:schemeClr val="tx1"/>
                </a:solidFill>
                <a:effectLst/>
                <a:latin typeface="+mn-lt"/>
                <a:ea typeface="+mn-ea"/>
                <a:cs typeface="+mn-cs"/>
              </a:rPr>
              <a:t>pokupat</a:t>
            </a:r>
            <a:r>
              <a:rPr lang="en-US" sz="1200" kern="1200" baseline="0" dirty="0" smtClean="0">
                <a:solidFill>
                  <a:schemeClr val="tx1"/>
                </a:solidFill>
                <a:effectLst/>
                <a:latin typeface="+mn-lt"/>
                <a:ea typeface="+mn-ea"/>
                <a:cs typeface="+mn-cs"/>
              </a:rPr>
              <a:t>’ – to conquer – in this example.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baseline="0" dirty="0" smtClean="0">
                <a:solidFill>
                  <a:schemeClr val="tx1"/>
                </a:solidFill>
                <a:effectLst/>
                <a:latin typeface="+mn-lt"/>
                <a:ea typeface="+mn-ea"/>
                <a:cs typeface="+mn-cs"/>
              </a:rPr>
              <a:t>(Beside </a:t>
            </a:r>
            <a:r>
              <a:rPr lang="en-US" sz="1200" kern="1200" baseline="0" dirty="0" err="1" smtClean="0">
                <a:solidFill>
                  <a:schemeClr val="tx1"/>
                </a:solidFill>
                <a:effectLst/>
                <a:latin typeface="+mn-lt"/>
                <a:ea typeface="+mn-ea"/>
                <a:cs typeface="+mn-cs"/>
              </a:rPr>
              <a:t>MetPers</a:t>
            </a:r>
            <a:r>
              <a:rPr lang="en-US" sz="1200" kern="1200" baseline="0" dirty="0" smtClean="0">
                <a:solidFill>
                  <a:schemeClr val="tx1"/>
                </a:solidFill>
                <a:effectLst/>
                <a:latin typeface="+mn-lt"/>
                <a:ea typeface="+mn-ea"/>
                <a:cs typeface="+mn-cs"/>
              </a:rPr>
              <a:t>, this sentence also contains an instance of Lexicalized Personification (triggered by the verb ‘</a:t>
            </a:r>
            <a:r>
              <a:rPr lang="en-US" sz="1200" kern="1200" baseline="0" dirty="0" err="1" smtClean="0">
                <a:solidFill>
                  <a:schemeClr val="tx1"/>
                </a:solidFill>
                <a:effectLst/>
                <a:latin typeface="+mn-lt"/>
                <a:ea typeface="+mn-ea"/>
                <a:cs typeface="+mn-cs"/>
              </a:rPr>
              <a:t>zavoyevyvat</a:t>
            </a:r>
            <a:r>
              <a:rPr lang="en-US" sz="1200" kern="1200" baseline="0" dirty="0" smtClean="0">
                <a:solidFill>
                  <a:schemeClr val="tx1"/>
                </a:solidFill>
                <a:effectLst/>
                <a:latin typeface="+mn-lt"/>
                <a:ea typeface="+mn-ea"/>
                <a:cs typeface="+mn-cs"/>
              </a:rPr>
              <a:t>’ – to </a:t>
            </a:r>
            <a:r>
              <a:rPr lang="en-US" sz="1200" kern="1200" baseline="0" dirty="0" err="1" smtClean="0">
                <a:solidFill>
                  <a:schemeClr val="tx1"/>
                </a:solidFill>
                <a:effectLst/>
                <a:latin typeface="+mn-lt"/>
                <a:ea typeface="+mn-ea"/>
                <a:cs typeface="+mn-cs"/>
              </a:rPr>
              <a:t>concquer</a:t>
            </a:r>
            <a:r>
              <a:rPr lang="en-US" sz="1200" kern="1200" baseline="0" dirty="0" smtClean="0">
                <a:solidFill>
                  <a:schemeClr val="tx1"/>
                </a:solidFill>
                <a:effectLst/>
                <a:latin typeface="+mn-lt"/>
                <a:ea typeface="+mn-ea"/>
                <a:cs typeface="+mn-cs"/>
              </a:rPr>
              <a:t> and an instance of the shift from Concrete to Abstract, see Slide 15.</a:t>
            </a:r>
            <a:endParaRPr lang="ru-RU" sz="1200" kern="1200" dirty="0" smtClean="0">
              <a:solidFill>
                <a:schemeClr val="tx1"/>
              </a:solidFill>
              <a:effectLst/>
              <a:latin typeface="+mn-lt"/>
              <a:ea typeface="+mn-ea"/>
              <a:cs typeface="+mn-cs"/>
            </a:endParaRPr>
          </a:p>
          <a:p>
            <a:endParaRPr lang="ru-RU" dirty="0"/>
          </a:p>
        </p:txBody>
      </p:sp>
      <p:sp>
        <p:nvSpPr>
          <p:cNvPr id="4" name="Номер слайда 3"/>
          <p:cNvSpPr>
            <a:spLocks noGrp="1"/>
          </p:cNvSpPr>
          <p:nvPr>
            <p:ph type="sldNum" sz="quarter" idx="10"/>
          </p:nvPr>
        </p:nvSpPr>
        <p:spPr/>
        <p:txBody>
          <a:bodyPr/>
          <a:lstStyle/>
          <a:p>
            <a:fld id="{9A3AD5A0-B072-4412-A68F-FF41C187E705}" type="slidenum">
              <a:rPr lang="ru-RU" smtClean="0"/>
              <a:t>11</a:t>
            </a:fld>
            <a:endParaRPr lang="ru-RU"/>
          </a:p>
        </p:txBody>
      </p:sp>
    </p:spTree>
    <p:extLst>
      <p:ext uri="{BB962C8B-B14F-4D97-AF65-F5344CB8AC3E}">
        <p14:creationId xmlns:p14="http://schemas.microsoft.com/office/powerpoint/2010/main" val="28612015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2514600" y="857250"/>
            <a:ext cx="4114800" cy="2314575"/>
          </a:xfrm>
        </p:spPr>
      </p:sp>
      <p:sp>
        <p:nvSpPr>
          <p:cNvPr id="3" name="Заметки 2"/>
          <p:cNvSpPr>
            <a:spLocks noGrp="1"/>
          </p:cNvSpPr>
          <p:nvPr>
            <p:ph type="body" idx="1"/>
          </p:nvPr>
        </p:nvSpPr>
        <p:spPr/>
        <p:txBody>
          <a:bodyPr/>
          <a:lstStyle/>
          <a:p>
            <a:r>
              <a:rPr lang="en-US" dirty="0" smtClean="0"/>
              <a:t>12. The third</a:t>
            </a:r>
            <a:r>
              <a:rPr lang="en-US" baseline="0" dirty="0" smtClean="0"/>
              <a:t> type of metaphor we annotate is Direct Metaphor (this term is also borrowed from MIPVU).</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Contextual meaning (either BM or NBM) refers to a concept from a different domain than the regular domain of the contextual meaning.</a:t>
            </a:r>
            <a:r>
              <a:rPr lang="en-US" sz="1200" kern="1200" baseline="0" dirty="0" smtClean="0">
                <a:solidFill>
                  <a:schemeClr val="tx1"/>
                </a:solidFill>
                <a:effectLst/>
                <a:latin typeface="+mn-lt"/>
                <a:ea typeface="+mn-ea"/>
                <a:cs typeface="+mn-cs"/>
              </a:rPr>
              <a:t> In terms of Conceptual Metaphor Theory, there is a mapping between a conceptual Source and a Target domains.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baseline="0" dirty="0" smtClean="0">
                <a:solidFill>
                  <a:schemeClr val="tx1"/>
                </a:solidFill>
                <a:effectLst/>
                <a:latin typeface="+mn-lt"/>
                <a:ea typeface="+mn-ea"/>
                <a:cs typeface="+mn-cs"/>
              </a:rPr>
              <a:t>Direct Metaphors can be signaled in the sentence by different cues: graphic, lexical or morphological.</a:t>
            </a:r>
          </a:p>
          <a:p>
            <a:r>
              <a:rPr lang="en-US" dirty="0" smtClean="0"/>
              <a:t>In</a:t>
            </a:r>
            <a:r>
              <a:rPr lang="en-US" baseline="0" dirty="0" smtClean="0"/>
              <a:t> this example, the Direct Metaphor is signaled by the lexical cue ‘</a:t>
            </a:r>
            <a:r>
              <a:rPr lang="en-US" baseline="0" dirty="0" err="1" smtClean="0"/>
              <a:t>kak</a:t>
            </a:r>
            <a:r>
              <a:rPr lang="en-US" baseline="0" dirty="0" smtClean="0"/>
              <a:t>’ – like. </a:t>
            </a:r>
            <a:endParaRPr lang="ru-RU" dirty="0"/>
          </a:p>
        </p:txBody>
      </p:sp>
      <p:sp>
        <p:nvSpPr>
          <p:cNvPr id="4" name="Номер слайда 3"/>
          <p:cNvSpPr>
            <a:spLocks noGrp="1"/>
          </p:cNvSpPr>
          <p:nvPr>
            <p:ph type="sldNum" sz="quarter" idx="10"/>
          </p:nvPr>
        </p:nvSpPr>
        <p:spPr/>
        <p:txBody>
          <a:bodyPr/>
          <a:lstStyle/>
          <a:p>
            <a:fld id="{9A3AD5A0-B072-4412-A68F-FF41C187E705}" type="slidenum">
              <a:rPr lang="ru-RU" smtClean="0"/>
              <a:t>12</a:t>
            </a:fld>
            <a:endParaRPr lang="ru-RU"/>
          </a:p>
        </p:txBody>
      </p:sp>
    </p:spTree>
    <p:extLst>
      <p:ext uri="{BB962C8B-B14F-4D97-AF65-F5344CB8AC3E}">
        <p14:creationId xmlns:p14="http://schemas.microsoft.com/office/powerpoint/2010/main" val="143690504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2514600" y="857250"/>
            <a:ext cx="4114800" cy="2314575"/>
          </a:xfrm>
        </p:spPr>
      </p:sp>
      <p:sp>
        <p:nvSpPr>
          <p:cNvPr id="3" name="Заметки 2"/>
          <p:cNvSpPr>
            <a:spLocks noGrp="1"/>
          </p:cNvSpPr>
          <p:nvPr>
            <p:ph type="body" idx="1"/>
          </p:nvPr>
        </p:nvSpPr>
        <p:spPr/>
        <p:txBody>
          <a:bodyPr/>
          <a:lstStyle/>
          <a:p>
            <a:r>
              <a:rPr lang="en-US" dirty="0" smtClean="0"/>
              <a:t>13. Morphological</a:t>
            </a:r>
            <a:r>
              <a:rPr lang="en-US" baseline="0" dirty="0" smtClean="0"/>
              <a:t> cues are the morphological features that express affinity.</a:t>
            </a:r>
          </a:p>
          <a:p>
            <a:r>
              <a:rPr lang="en-US" baseline="0" dirty="0" smtClean="0"/>
              <a:t>For example, the instrumental construction licensed by the Instrumental Case of a noun is a regular means of expressing resemblance in Russian, as in this sentence.  </a:t>
            </a:r>
            <a:endParaRPr lang="ru-RU" dirty="0"/>
          </a:p>
        </p:txBody>
      </p:sp>
      <p:sp>
        <p:nvSpPr>
          <p:cNvPr id="4" name="Номер слайда 3"/>
          <p:cNvSpPr>
            <a:spLocks noGrp="1"/>
          </p:cNvSpPr>
          <p:nvPr>
            <p:ph type="sldNum" sz="quarter" idx="10"/>
          </p:nvPr>
        </p:nvSpPr>
        <p:spPr/>
        <p:txBody>
          <a:bodyPr/>
          <a:lstStyle/>
          <a:p>
            <a:fld id="{9A3AD5A0-B072-4412-A68F-FF41C187E705}" type="slidenum">
              <a:rPr lang="ru-RU" smtClean="0"/>
              <a:t>13</a:t>
            </a:fld>
            <a:endParaRPr lang="ru-RU"/>
          </a:p>
        </p:txBody>
      </p:sp>
    </p:spTree>
    <p:extLst>
      <p:ext uri="{BB962C8B-B14F-4D97-AF65-F5344CB8AC3E}">
        <p14:creationId xmlns:p14="http://schemas.microsoft.com/office/powerpoint/2010/main" val="668521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2514600" y="857250"/>
            <a:ext cx="4114800" cy="2314575"/>
          </a:xfrm>
        </p:spPr>
      </p:sp>
      <p:sp>
        <p:nvSpPr>
          <p:cNvPr id="3" name="Заметки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14. Beside</a:t>
            </a:r>
            <a:r>
              <a:rPr lang="en-US" baseline="0" dirty="0" smtClean="0"/>
              <a:t> Indirect and Direct Metaphor and Personification, we annotate the additional factors of </a:t>
            </a:r>
            <a:r>
              <a:rPr lang="en-US" baseline="0" dirty="0" err="1" smtClean="0"/>
              <a:t>metaphoricity</a:t>
            </a:r>
            <a:r>
              <a:rPr lang="en-US" baseline="0" dirty="0" smtClean="0"/>
              <a:t>: shift of </a:t>
            </a:r>
            <a:r>
              <a:rPr lang="en-US" baseline="0" dirty="0" smtClean="0"/>
              <a:t>semantic class of the argument between Concrete and Abstract, metonymic shifts, newly attested meanings, morphologically motivated forms and semantic shifts.</a:t>
            </a:r>
          </a:p>
          <a:p>
            <a:endParaRPr lang="ru-RU" dirty="0"/>
          </a:p>
        </p:txBody>
      </p:sp>
      <p:sp>
        <p:nvSpPr>
          <p:cNvPr id="4" name="Номер слайда 3"/>
          <p:cNvSpPr>
            <a:spLocks noGrp="1"/>
          </p:cNvSpPr>
          <p:nvPr>
            <p:ph type="sldNum" sz="quarter" idx="10"/>
          </p:nvPr>
        </p:nvSpPr>
        <p:spPr/>
        <p:txBody>
          <a:bodyPr/>
          <a:lstStyle/>
          <a:p>
            <a:fld id="{9A3AD5A0-B072-4412-A68F-FF41C187E705}" type="slidenum">
              <a:rPr lang="ru-RU" smtClean="0"/>
              <a:t>14</a:t>
            </a:fld>
            <a:endParaRPr lang="ru-RU"/>
          </a:p>
        </p:txBody>
      </p:sp>
    </p:spTree>
    <p:extLst>
      <p:ext uri="{BB962C8B-B14F-4D97-AF65-F5344CB8AC3E}">
        <p14:creationId xmlns:p14="http://schemas.microsoft.com/office/powerpoint/2010/main" val="22622512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2514600" y="857250"/>
            <a:ext cx="4114800" cy="2314575"/>
          </a:xfrm>
        </p:spPr>
      </p:sp>
      <p:sp>
        <p:nvSpPr>
          <p:cNvPr id="3" name="Заметки 2"/>
          <p:cNvSpPr>
            <a:spLocks noGrp="1"/>
          </p:cNvSpPr>
          <p:nvPr>
            <p:ph type="body" idx="1"/>
          </p:nvPr>
        </p:nvSpPr>
        <p:spPr/>
        <p:txBody>
          <a:bodyPr/>
          <a:lstStyle/>
          <a:p>
            <a:pPr marL="0" marR="0" lvl="0" indent="0" algn="l" defTabSz="914389" rtl="0" eaLnBrk="1" fontAlgn="auto" latinLnBrk="0" hangingPunct="1">
              <a:lnSpc>
                <a:spcPct val="100000"/>
              </a:lnSpc>
              <a:spcBef>
                <a:spcPts val="0"/>
              </a:spcBef>
              <a:spcAft>
                <a:spcPts val="0"/>
              </a:spcAft>
              <a:buClrTx/>
              <a:buSzTx/>
              <a:buFontTx/>
              <a:buNone/>
              <a:tabLst/>
              <a:defRPr/>
            </a:pPr>
            <a:r>
              <a:rPr lang="en-US" dirty="0" smtClean="0"/>
              <a:t>15. Shift</a:t>
            </a:r>
            <a:r>
              <a:rPr lang="en-US" baseline="0" dirty="0" smtClean="0"/>
              <a:t> of the semantic class of the argument Concrete </a:t>
            </a:r>
            <a:r>
              <a:rPr lang="en-US" baseline="0" dirty="0" smtClean="0">
                <a:sym typeface="Wingdings" panose="05000000000000000000" pitchFamily="2" charset="2"/>
              </a:rPr>
              <a:t>&lt;-&gt; Abstract: t</a:t>
            </a:r>
            <a:r>
              <a:rPr lang="en-US" sz="1199" kern="1200" dirty="0" smtClean="0">
                <a:solidFill>
                  <a:schemeClr val="tx1"/>
                </a:solidFill>
                <a:effectLst/>
                <a:latin typeface="+mn-lt"/>
                <a:ea typeface="+mn-ea"/>
                <a:cs typeface="+mn-cs"/>
              </a:rPr>
              <a:t>he </a:t>
            </a:r>
            <a:r>
              <a:rPr lang="en-US" sz="1199" kern="1200" dirty="0" err="1" smtClean="0">
                <a:solidFill>
                  <a:schemeClr val="tx1"/>
                </a:solidFill>
                <a:effectLst/>
                <a:latin typeface="+mn-lt"/>
                <a:ea typeface="+mn-ea"/>
                <a:cs typeface="+mn-cs"/>
              </a:rPr>
              <a:t>selectional</a:t>
            </a:r>
            <a:r>
              <a:rPr lang="en-US" sz="1199" kern="1200" dirty="0" smtClean="0">
                <a:solidFill>
                  <a:schemeClr val="tx1"/>
                </a:solidFill>
                <a:effectLst/>
                <a:latin typeface="+mn-lt"/>
                <a:ea typeface="+mn-ea"/>
                <a:cs typeface="+mn-cs"/>
              </a:rPr>
              <a:t> preference of the contextual meaning (BM or NBM) is restricted to concrete arguments, but takes an abstract argument instead (or vice versa).</a:t>
            </a:r>
          </a:p>
          <a:p>
            <a:pPr marL="0" marR="0" lvl="0" indent="0" algn="l" defTabSz="914389" rtl="0" eaLnBrk="1" fontAlgn="auto" latinLnBrk="0" hangingPunct="1">
              <a:lnSpc>
                <a:spcPct val="100000"/>
              </a:lnSpc>
              <a:spcBef>
                <a:spcPts val="0"/>
              </a:spcBef>
              <a:spcAft>
                <a:spcPts val="0"/>
              </a:spcAft>
              <a:buClrTx/>
              <a:buSzTx/>
              <a:buFontTx/>
              <a:buNone/>
              <a:tabLst/>
              <a:defRPr/>
            </a:pPr>
            <a:r>
              <a:rPr lang="en-US" sz="1199" kern="1200" dirty="0" smtClean="0">
                <a:solidFill>
                  <a:schemeClr val="tx1"/>
                </a:solidFill>
                <a:effectLst/>
                <a:latin typeface="+mn-lt"/>
                <a:ea typeface="+mn-ea"/>
                <a:cs typeface="+mn-cs"/>
              </a:rPr>
              <a:t>E.g. ‘</a:t>
            </a:r>
            <a:r>
              <a:rPr lang="en-US" sz="1199" kern="1200" dirty="0" err="1" smtClean="0">
                <a:solidFill>
                  <a:schemeClr val="tx1"/>
                </a:solidFill>
                <a:effectLst/>
                <a:latin typeface="+mn-lt"/>
                <a:ea typeface="+mn-ea"/>
                <a:cs typeface="+mn-cs"/>
              </a:rPr>
              <a:t>pokupat</a:t>
            </a:r>
            <a:r>
              <a:rPr lang="en-US" sz="1199" kern="1200" dirty="0" smtClean="0">
                <a:solidFill>
                  <a:schemeClr val="tx1"/>
                </a:solidFill>
                <a:effectLst/>
                <a:latin typeface="+mn-lt"/>
                <a:ea typeface="+mn-ea"/>
                <a:cs typeface="+mn-cs"/>
              </a:rPr>
              <a:t> (V)</a:t>
            </a:r>
            <a:r>
              <a:rPr lang="en-US" sz="1199" kern="1200" baseline="0" dirty="0" smtClean="0">
                <a:solidFill>
                  <a:schemeClr val="tx1"/>
                </a:solidFill>
                <a:effectLst/>
                <a:latin typeface="+mn-lt"/>
                <a:ea typeface="+mn-ea"/>
                <a:cs typeface="+mn-cs"/>
              </a:rPr>
              <a:t> </a:t>
            </a:r>
            <a:r>
              <a:rPr lang="en-US" sz="1199" kern="1200" baseline="0" dirty="0" err="1" smtClean="0">
                <a:solidFill>
                  <a:schemeClr val="tx1"/>
                </a:solidFill>
                <a:effectLst/>
                <a:latin typeface="+mn-lt"/>
                <a:ea typeface="+mn-ea"/>
                <a:cs typeface="+mn-cs"/>
              </a:rPr>
              <a:t>svobodu</a:t>
            </a:r>
            <a:r>
              <a:rPr lang="en-US" sz="1199" kern="1200" baseline="0" dirty="0" smtClean="0">
                <a:solidFill>
                  <a:schemeClr val="tx1"/>
                </a:solidFill>
                <a:effectLst/>
                <a:latin typeface="+mn-lt"/>
                <a:ea typeface="+mn-ea"/>
                <a:cs typeface="+mn-cs"/>
              </a:rPr>
              <a:t> (N) – to buy freedom</a:t>
            </a:r>
            <a:endParaRPr lang="ru-RU" sz="1199" kern="1200" dirty="0" smtClean="0">
              <a:solidFill>
                <a:schemeClr val="tx1"/>
              </a:solidFill>
              <a:effectLst/>
              <a:latin typeface="+mn-lt"/>
              <a:ea typeface="+mn-ea"/>
              <a:cs typeface="+mn-cs"/>
            </a:endParaRPr>
          </a:p>
          <a:p>
            <a:endParaRPr lang="ru-RU" dirty="0"/>
          </a:p>
        </p:txBody>
      </p:sp>
      <p:sp>
        <p:nvSpPr>
          <p:cNvPr id="4" name="Номер слайда 3"/>
          <p:cNvSpPr>
            <a:spLocks noGrp="1"/>
          </p:cNvSpPr>
          <p:nvPr>
            <p:ph type="sldNum" sz="quarter" idx="10"/>
          </p:nvPr>
        </p:nvSpPr>
        <p:spPr/>
        <p:txBody>
          <a:bodyPr/>
          <a:lstStyle/>
          <a:p>
            <a:fld id="{9A3AD5A0-B072-4412-A68F-FF41C187E705}" type="slidenum">
              <a:rPr lang="ru-RU" smtClean="0"/>
              <a:t>15</a:t>
            </a:fld>
            <a:endParaRPr lang="ru-RU"/>
          </a:p>
        </p:txBody>
      </p:sp>
    </p:spTree>
    <p:extLst>
      <p:ext uri="{BB962C8B-B14F-4D97-AF65-F5344CB8AC3E}">
        <p14:creationId xmlns:p14="http://schemas.microsoft.com/office/powerpoint/2010/main" val="21024745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2514600" y="857250"/>
            <a:ext cx="4114800" cy="2314575"/>
          </a:xfrm>
        </p:spPr>
      </p:sp>
      <p:sp>
        <p:nvSpPr>
          <p:cNvPr id="3" name="Заметки 2"/>
          <p:cNvSpPr>
            <a:spLocks noGrp="1"/>
          </p:cNvSpPr>
          <p:nvPr>
            <p:ph type="body" idx="1"/>
          </p:nvPr>
        </p:nvSpPr>
        <p:spPr/>
        <p:txBody>
          <a:bodyPr/>
          <a:lstStyle/>
          <a:p>
            <a:r>
              <a:rPr lang="en-US" dirty="0" smtClean="0"/>
              <a:t>16. </a:t>
            </a:r>
            <a:r>
              <a:rPr lang="en-US" sz="1199" kern="1200" dirty="0" smtClean="0">
                <a:solidFill>
                  <a:schemeClr val="tx1"/>
                </a:solidFill>
                <a:effectLst/>
                <a:latin typeface="+mn-lt"/>
                <a:ea typeface="+mn-ea"/>
                <a:cs typeface="+mn-cs"/>
              </a:rPr>
              <a:t>Metonymic shifts: irregular metonymic shifts of any type not attested in the dictionary. </a:t>
            </a:r>
          </a:p>
          <a:p>
            <a:r>
              <a:rPr lang="en-US" sz="1199" kern="1200" dirty="0" smtClean="0">
                <a:solidFill>
                  <a:schemeClr val="tx1"/>
                </a:solidFill>
                <a:effectLst/>
                <a:latin typeface="+mn-lt"/>
                <a:ea typeface="+mn-ea"/>
                <a:cs typeface="+mn-cs"/>
              </a:rPr>
              <a:t>E.g. ‘</a:t>
            </a:r>
            <a:r>
              <a:rPr lang="en-US" sz="1199" kern="1200" dirty="0" err="1" smtClean="0">
                <a:solidFill>
                  <a:schemeClr val="tx1"/>
                </a:solidFill>
                <a:effectLst/>
                <a:latin typeface="+mn-lt"/>
                <a:ea typeface="+mn-ea"/>
                <a:cs typeface="+mn-cs"/>
              </a:rPr>
              <a:t>zolotaya</a:t>
            </a:r>
            <a:r>
              <a:rPr lang="en-US" sz="1199" kern="1200" baseline="0" dirty="0" smtClean="0">
                <a:solidFill>
                  <a:schemeClr val="tx1"/>
                </a:solidFill>
                <a:effectLst/>
                <a:latin typeface="+mn-lt"/>
                <a:ea typeface="+mn-ea"/>
                <a:cs typeface="+mn-cs"/>
              </a:rPr>
              <a:t> (ADJ) medal (N)’ – gold medal – which stands for a rank in competition.</a:t>
            </a:r>
            <a:endParaRPr lang="ru-RU" sz="1199" kern="1200" dirty="0" smtClean="0">
              <a:solidFill>
                <a:schemeClr val="tx1"/>
              </a:solidFill>
              <a:effectLst/>
              <a:latin typeface="+mn-lt"/>
              <a:ea typeface="+mn-ea"/>
              <a:cs typeface="+mn-cs"/>
            </a:endParaRPr>
          </a:p>
          <a:p>
            <a:endParaRPr lang="ru-RU" dirty="0"/>
          </a:p>
        </p:txBody>
      </p:sp>
      <p:sp>
        <p:nvSpPr>
          <p:cNvPr id="4" name="Номер слайда 3"/>
          <p:cNvSpPr>
            <a:spLocks noGrp="1"/>
          </p:cNvSpPr>
          <p:nvPr>
            <p:ph type="sldNum" sz="quarter" idx="10"/>
          </p:nvPr>
        </p:nvSpPr>
        <p:spPr/>
        <p:txBody>
          <a:bodyPr/>
          <a:lstStyle/>
          <a:p>
            <a:fld id="{9A3AD5A0-B072-4412-A68F-FF41C187E705}" type="slidenum">
              <a:rPr lang="ru-RU" smtClean="0"/>
              <a:t>16</a:t>
            </a:fld>
            <a:endParaRPr lang="ru-RU"/>
          </a:p>
        </p:txBody>
      </p:sp>
    </p:spTree>
    <p:extLst>
      <p:ext uri="{BB962C8B-B14F-4D97-AF65-F5344CB8AC3E}">
        <p14:creationId xmlns:p14="http://schemas.microsoft.com/office/powerpoint/2010/main" val="30949274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2514600" y="857250"/>
            <a:ext cx="4114800" cy="2314575"/>
          </a:xfrm>
        </p:spPr>
      </p:sp>
      <p:sp>
        <p:nvSpPr>
          <p:cNvPr id="3" name="Заметки 2"/>
          <p:cNvSpPr>
            <a:spLocks noGrp="1"/>
          </p:cNvSpPr>
          <p:nvPr>
            <p:ph type="body" idx="1"/>
          </p:nvPr>
        </p:nvSpPr>
        <p:spPr/>
        <p:txBody>
          <a:bodyPr/>
          <a:lstStyle/>
          <a:p>
            <a:r>
              <a:rPr lang="en-US" dirty="0" smtClean="0"/>
              <a:t>17. </a:t>
            </a:r>
            <a:r>
              <a:rPr lang="en-US" sz="1199" kern="1200" dirty="0" smtClean="0">
                <a:solidFill>
                  <a:schemeClr val="tx1"/>
                </a:solidFill>
                <a:effectLst/>
                <a:latin typeface="+mn-lt"/>
                <a:ea typeface="+mn-ea"/>
                <a:cs typeface="+mn-cs"/>
              </a:rPr>
              <a:t>Morphologically motivated forms</a:t>
            </a:r>
            <a:endParaRPr lang="ru-RU" sz="1199" kern="1200" dirty="0" smtClean="0">
              <a:solidFill>
                <a:schemeClr val="tx1"/>
              </a:solidFill>
              <a:effectLst/>
              <a:latin typeface="+mn-lt"/>
              <a:ea typeface="+mn-ea"/>
              <a:cs typeface="+mn-cs"/>
            </a:endParaRPr>
          </a:p>
          <a:p>
            <a:r>
              <a:rPr lang="en-US" sz="1199" kern="1200" dirty="0" smtClean="0">
                <a:solidFill>
                  <a:schemeClr val="tx1"/>
                </a:solidFill>
                <a:effectLst/>
                <a:latin typeface="+mn-lt"/>
                <a:ea typeface="+mn-ea"/>
                <a:cs typeface="+mn-cs"/>
              </a:rPr>
              <a:t>When stem(s) of one word is etymologically connected with the stem of another word which possesses stronger basic meaning(s) than the first word, and this connection is felt by the contemporary speakers the language.</a:t>
            </a:r>
            <a:endParaRPr lang="ru-RU" sz="1199" kern="1200" dirty="0" smtClean="0">
              <a:solidFill>
                <a:schemeClr val="tx1"/>
              </a:solidFill>
              <a:effectLst/>
              <a:latin typeface="+mn-lt"/>
              <a:ea typeface="+mn-ea"/>
              <a:cs typeface="+mn-cs"/>
            </a:endParaRPr>
          </a:p>
          <a:p>
            <a:r>
              <a:rPr lang="en-US" sz="1199" kern="1200" dirty="0" smtClean="0">
                <a:solidFill>
                  <a:schemeClr val="tx1"/>
                </a:solidFill>
                <a:effectLst/>
                <a:latin typeface="+mn-lt"/>
                <a:ea typeface="+mn-ea"/>
                <a:cs typeface="+mn-cs"/>
              </a:rPr>
              <a:t>E.g. ‘</a:t>
            </a:r>
            <a:r>
              <a:rPr lang="en-US" sz="1199" kern="1200" dirty="0" err="1" smtClean="0">
                <a:solidFill>
                  <a:schemeClr val="tx1"/>
                </a:solidFill>
                <a:effectLst/>
                <a:latin typeface="+mn-lt"/>
                <a:ea typeface="+mn-ea"/>
                <a:cs typeface="+mn-cs"/>
              </a:rPr>
              <a:t>ischerpat</a:t>
            </a:r>
            <a:r>
              <a:rPr lang="en-US" sz="1199" kern="1200" dirty="0" smtClean="0">
                <a:solidFill>
                  <a:schemeClr val="tx1"/>
                </a:solidFill>
                <a:effectLst/>
                <a:latin typeface="+mn-lt"/>
                <a:ea typeface="+mn-ea"/>
                <a:cs typeface="+mn-cs"/>
              </a:rPr>
              <a:t>’ (v) has the following dictionary-attested meanings none of which is basic.  </a:t>
            </a:r>
            <a:endParaRPr lang="ru-RU" sz="1199" kern="1200" dirty="0" smtClean="0">
              <a:solidFill>
                <a:schemeClr val="tx1"/>
              </a:solidFill>
              <a:effectLst/>
              <a:latin typeface="+mn-lt"/>
              <a:ea typeface="+mn-ea"/>
              <a:cs typeface="+mn-cs"/>
            </a:endParaRPr>
          </a:p>
          <a:p>
            <a:r>
              <a:rPr lang="en-US" sz="1199" b="1" kern="1200" dirty="0" smtClean="0">
                <a:solidFill>
                  <a:schemeClr val="tx1"/>
                </a:solidFill>
                <a:effectLst/>
                <a:latin typeface="+mn-lt"/>
                <a:ea typeface="+mn-ea"/>
                <a:cs typeface="+mn-cs"/>
              </a:rPr>
              <a:t>NBM</a:t>
            </a:r>
            <a:r>
              <a:rPr lang="en-US" sz="1199" kern="1200" dirty="0" smtClean="0">
                <a:solidFill>
                  <a:schemeClr val="tx1"/>
                </a:solidFill>
                <a:effectLst/>
                <a:latin typeface="+mn-lt"/>
                <a:ea typeface="+mn-ea"/>
                <a:cs typeface="+mn-cs"/>
              </a:rPr>
              <a:t> ‘expend, exhaust </a:t>
            </a:r>
            <a:r>
              <a:rPr lang="en-US" sz="1199" kern="1200" dirty="0" err="1" smtClean="0">
                <a:solidFill>
                  <a:schemeClr val="tx1"/>
                </a:solidFill>
                <a:effectLst/>
                <a:latin typeface="+mn-lt"/>
                <a:ea typeface="+mn-ea"/>
                <a:cs typeface="+mn-cs"/>
              </a:rPr>
              <a:t>smth</a:t>
            </a:r>
            <a:r>
              <a:rPr lang="en-US" sz="1199" kern="1200" dirty="0" smtClean="0">
                <a:solidFill>
                  <a:schemeClr val="tx1"/>
                </a:solidFill>
                <a:effectLst/>
                <a:latin typeface="+mn-lt"/>
                <a:ea typeface="+mn-ea"/>
                <a:cs typeface="+mn-cs"/>
              </a:rPr>
              <a:t>’</a:t>
            </a:r>
            <a:endParaRPr lang="ru-RU" sz="1199" kern="1200" dirty="0" smtClean="0">
              <a:solidFill>
                <a:schemeClr val="tx1"/>
              </a:solidFill>
              <a:effectLst/>
              <a:latin typeface="+mn-lt"/>
              <a:ea typeface="+mn-ea"/>
              <a:cs typeface="+mn-cs"/>
            </a:endParaRPr>
          </a:p>
          <a:p>
            <a:r>
              <a:rPr lang="en-US" sz="1199" b="1" kern="1200" dirty="0" smtClean="0">
                <a:solidFill>
                  <a:schemeClr val="tx1"/>
                </a:solidFill>
                <a:effectLst/>
                <a:latin typeface="+mn-lt"/>
                <a:ea typeface="+mn-ea"/>
                <a:cs typeface="+mn-cs"/>
              </a:rPr>
              <a:t>NBM</a:t>
            </a:r>
            <a:r>
              <a:rPr lang="en-US" sz="1199" kern="1200" dirty="0" smtClean="0">
                <a:solidFill>
                  <a:schemeClr val="tx1"/>
                </a:solidFill>
                <a:effectLst/>
                <a:latin typeface="+mn-lt"/>
                <a:ea typeface="+mn-ea"/>
                <a:cs typeface="+mn-cs"/>
              </a:rPr>
              <a:t> ‘use </a:t>
            </a:r>
            <a:r>
              <a:rPr lang="en-US" sz="1199" kern="1200" dirty="0" err="1" smtClean="0">
                <a:solidFill>
                  <a:schemeClr val="tx1"/>
                </a:solidFill>
                <a:effectLst/>
                <a:latin typeface="+mn-lt"/>
                <a:ea typeface="+mn-ea"/>
                <a:cs typeface="+mn-cs"/>
              </a:rPr>
              <a:t>smth</a:t>
            </a:r>
            <a:r>
              <a:rPr lang="en-US" sz="1199" kern="1200" dirty="0" smtClean="0">
                <a:solidFill>
                  <a:schemeClr val="tx1"/>
                </a:solidFill>
                <a:effectLst/>
                <a:latin typeface="+mn-lt"/>
                <a:ea typeface="+mn-ea"/>
                <a:cs typeface="+mn-cs"/>
              </a:rPr>
              <a:t> up’</a:t>
            </a:r>
            <a:endParaRPr lang="ru-RU" sz="1199" kern="1200" dirty="0" smtClean="0">
              <a:solidFill>
                <a:schemeClr val="tx1"/>
              </a:solidFill>
              <a:effectLst/>
              <a:latin typeface="+mn-lt"/>
              <a:ea typeface="+mn-ea"/>
              <a:cs typeface="+mn-cs"/>
            </a:endParaRPr>
          </a:p>
          <a:p>
            <a:r>
              <a:rPr lang="en-US" sz="1199" b="1" kern="1200" dirty="0" smtClean="0">
                <a:solidFill>
                  <a:schemeClr val="tx1"/>
                </a:solidFill>
                <a:effectLst/>
                <a:latin typeface="+mn-lt"/>
                <a:ea typeface="+mn-ea"/>
                <a:cs typeface="+mn-cs"/>
              </a:rPr>
              <a:t>NBM</a:t>
            </a:r>
            <a:r>
              <a:rPr lang="en-US" sz="1199" kern="1200" dirty="0" smtClean="0">
                <a:solidFill>
                  <a:schemeClr val="tx1"/>
                </a:solidFill>
                <a:effectLst/>
                <a:latin typeface="+mn-lt"/>
                <a:ea typeface="+mn-ea"/>
                <a:cs typeface="+mn-cs"/>
              </a:rPr>
              <a:t> ‘complete </a:t>
            </a:r>
            <a:r>
              <a:rPr lang="en-US" sz="1199" kern="1200" dirty="0" err="1" smtClean="0">
                <a:solidFill>
                  <a:schemeClr val="tx1"/>
                </a:solidFill>
                <a:effectLst/>
                <a:latin typeface="+mn-lt"/>
                <a:ea typeface="+mn-ea"/>
                <a:cs typeface="+mn-cs"/>
              </a:rPr>
              <a:t>smth</a:t>
            </a:r>
            <a:r>
              <a:rPr lang="en-US" sz="1199" kern="1200" dirty="0" smtClean="0">
                <a:solidFill>
                  <a:schemeClr val="tx1"/>
                </a:solidFill>
                <a:effectLst/>
                <a:latin typeface="+mn-lt"/>
                <a:ea typeface="+mn-ea"/>
                <a:cs typeface="+mn-cs"/>
              </a:rPr>
              <a:t>, bring </a:t>
            </a:r>
            <a:r>
              <a:rPr lang="en-US" sz="1199" kern="1200" dirty="0" err="1" smtClean="0">
                <a:solidFill>
                  <a:schemeClr val="tx1"/>
                </a:solidFill>
                <a:effectLst/>
                <a:latin typeface="+mn-lt"/>
                <a:ea typeface="+mn-ea"/>
                <a:cs typeface="+mn-cs"/>
              </a:rPr>
              <a:t>smth</a:t>
            </a:r>
            <a:r>
              <a:rPr lang="en-US" sz="1199" kern="1200" dirty="0" smtClean="0">
                <a:solidFill>
                  <a:schemeClr val="tx1"/>
                </a:solidFill>
                <a:effectLst/>
                <a:latin typeface="+mn-lt"/>
                <a:ea typeface="+mn-ea"/>
                <a:cs typeface="+mn-cs"/>
              </a:rPr>
              <a:t> to an end’</a:t>
            </a:r>
            <a:endParaRPr lang="ru-RU" sz="1199" kern="1200" dirty="0" smtClean="0">
              <a:solidFill>
                <a:schemeClr val="tx1"/>
              </a:solidFill>
              <a:effectLst/>
              <a:latin typeface="+mn-lt"/>
              <a:ea typeface="+mn-ea"/>
              <a:cs typeface="+mn-cs"/>
            </a:endParaRPr>
          </a:p>
          <a:p>
            <a:r>
              <a:rPr lang="en-US" sz="1199" b="1" kern="1200" dirty="0" smtClean="0">
                <a:solidFill>
                  <a:schemeClr val="tx1"/>
                </a:solidFill>
                <a:effectLst/>
                <a:latin typeface="+mn-lt"/>
                <a:ea typeface="+mn-ea"/>
                <a:cs typeface="+mn-cs"/>
              </a:rPr>
              <a:t>NBM</a:t>
            </a:r>
            <a:r>
              <a:rPr lang="en-US" sz="1199" kern="1200" dirty="0" smtClean="0">
                <a:solidFill>
                  <a:schemeClr val="tx1"/>
                </a:solidFill>
                <a:effectLst/>
                <a:latin typeface="+mn-lt"/>
                <a:ea typeface="+mn-ea"/>
                <a:cs typeface="+mn-cs"/>
              </a:rPr>
              <a:t> ‘come to an end, be used up’ </a:t>
            </a:r>
            <a:endParaRPr lang="ru-RU" sz="1199" kern="1200" dirty="0" smtClean="0">
              <a:solidFill>
                <a:schemeClr val="tx1"/>
              </a:solidFill>
              <a:effectLst/>
              <a:latin typeface="+mn-lt"/>
              <a:ea typeface="+mn-ea"/>
              <a:cs typeface="+mn-cs"/>
            </a:endParaRPr>
          </a:p>
          <a:p>
            <a:r>
              <a:rPr lang="en-US" sz="1199" kern="1200" dirty="0" smtClean="0">
                <a:solidFill>
                  <a:schemeClr val="tx1"/>
                </a:solidFill>
                <a:effectLst/>
                <a:latin typeface="+mn-lt"/>
                <a:ea typeface="+mn-ea"/>
                <a:cs typeface="+mn-cs"/>
              </a:rPr>
              <a:t>However, the stem of ‘</a:t>
            </a:r>
            <a:r>
              <a:rPr lang="en-US" sz="1199" kern="1200" dirty="0" err="1" smtClean="0">
                <a:solidFill>
                  <a:schemeClr val="tx1"/>
                </a:solidFill>
                <a:effectLst/>
                <a:latin typeface="+mn-lt"/>
                <a:ea typeface="+mn-ea"/>
                <a:cs typeface="+mn-cs"/>
              </a:rPr>
              <a:t>ischerpat</a:t>
            </a:r>
            <a:r>
              <a:rPr lang="en-US" sz="1199" kern="1200" dirty="0" smtClean="0">
                <a:solidFill>
                  <a:schemeClr val="tx1"/>
                </a:solidFill>
                <a:effectLst/>
                <a:latin typeface="+mn-lt"/>
                <a:ea typeface="+mn-ea"/>
                <a:cs typeface="+mn-cs"/>
              </a:rPr>
              <a:t>’ is related to the verb of the same stem, ‘</a:t>
            </a:r>
            <a:r>
              <a:rPr lang="en-US" sz="1199" kern="1200" dirty="0" err="1" smtClean="0">
                <a:solidFill>
                  <a:schemeClr val="tx1"/>
                </a:solidFill>
                <a:effectLst/>
                <a:latin typeface="+mn-lt"/>
                <a:ea typeface="+mn-ea"/>
                <a:cs typeface="+mn-cs"/>
              </a:rPr>
              <a:t>cherpat</a:t>
            </a:r>
            <a:r>
              <a:rPr lang="en-US" sz="1199" kern="1200" dirty="0" smtClean="0">
                <a:solidFill>
                  <a:schemeClr val="tx1"/>
                </a:solidFill>
                <a:effectLst/>
                <a:latin typeface="+mn-lt"/>
                <a:ea typeface="+mn-ea"/>
                <a:cs typeface="+mn-cs"/>
              </a:rPr>
              <a:t>’, which possesses a strongly basic meaning: ‘to scoop, extract liquid or loose substances (usu. from below or deep)’.</a:t>
            </a:r>
            <a:endParaRPr lang="ru-RU" sz="1199" kern="1200" dirty="0" smtClean="0">
              <a:solidFill>
                <a:schemeClr val="tx1"/>
              </a:solidFill>
              <a:effectLst/>
              <a:latin typeface="+mn-lt"/>
              <a:ea typeface="+mn-ea"/>
              <a:cs typeface="+mn-cs"/>
            </a:endParaRPr>
          </a:p>
          <a:p>
            <a:endParaRPr lang="ru-RU" dirty="0"/>
          </a:p>
        </p:txBody>
      </p:sp>
      <p:sp>
        <p:nvSpPr>
          <p:cNvPr id="4" name="Номер слайда 3"/>
          <p:cNvSpPr>
            <a:spLocks noGrp="1"/>
          </p:cNvSpPr>
          <p:nvPr>
            <p:ph type="sldNum" sz="quarter" idx="10"/>
          </p:nvPr>
        </p:nvSpPr>
        <p:spPr/>
        <p:txBody>
          <a:bodyPr/>
          <a:lstStyle/>
          <a:p>
            <a:fld id="{9A3AD5A0-B072-4412-A68F-FF41C187E705}" type="slidenum">
              <a:rPr lang="ru-RU" smtClean="0"/>
              <a:t>17</a:t>
            </a:fld>
            <a:endParaRPr lang="ru-RU"/>
          </a:p>
        </p:txBody>
      </p:sp>
    </p:spTree>
    <p:extLst>
      <p:ext uri="{BB962C8B-B14F-4D97-AF65-F5344CB8AC3E}">
        <p14:creationId xmlns:p14="http://schemas.microsoft.com/office/powerpoint/2010/main" val="34102595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2514600" y="857250"/>
            <a:ext cx="4114800" cy="2314575"/>
          </a:xfrm>
        </p:spPr>
      </p:sp>
      <p:sp>
        <p:nvSpPr>
          <p:cNvPr id="3" name="Заметки 2"/>
          <p:cNvSpPr>
            <a:spLocks noGrp="1"/>
          </p:cNvSpPr>
          <p:nvPr>
            <p:ph type="body" idx="1"/>
          </p:nvPr>
        </p:nvSpPr>
        <p:spPr/>
        <p:txBody>
          <a:bodyPr/>
          <a:lstStyle/>
          <a:p>
            <a:r>
              <a:rPr lang="en-US" dirty="0" smtClean="0"/>
              <a:t>18.</a:t>
            </a:r>
            <a:r>
              <a:rPr lang="en-US" baseline="0" dirty="0" smtClean="0"/>
              <a:t> </a:t>
            </a:r>
            <a:r>
              <a:rPr lang="en-US" sz="1199" kern="1200" dirty="0" smtClean="0">
                <a:solidFill>
                  <a:schemeClr val="tx1"/>
                </a:solidFill>
                <a:effectLst/>
                <a:latin typeface="+mn-lt"/>
                <a:ea typeface="+mn-ea"/>
                <a:cs typeface="+mn-cs"/>
              </a:rPr>
              <a:t>Semantic shifts.</a:t>
            </a:r>
            <a:endParaRPr lang="ru-RU" sz="1199" kern="1200" dirty="0" smtClean="0">
              <a:solidFill>
                <a:schemeClr val="tx1"/>
              </a:solidFill>
              <a:effectLst/>
              <a:latin typeface="+mn-lt"/>
              <a:ea typeface="+mn-ea"/>
              <a:cs typeface="+mn-cs"/>
            </a:endParaRPr>
          </a:p>
          <a:p>
            <a:r>
              <a:rPr lang="en-US" sz="1199" kern="1200" dirty="0" smtClean="0">
                <a:solidFill>
                  <a:schemeClr val="tx1"/>
                </a:solidFill>
                <a:effectLst/>
                <a:latin typeface="+mn-lt"/>
                <a:ea typeface="+mn-ea"/>
                <a:cs typeface="+mn-cs"/>
              </a:rPr>
              <a:t>Non-conventionalized</a:t>
            </a:r>
            <a:r>
              <a:rPr lang="en-US" sz="1199" kern="1200" baseline="0" dirty="0" smtClean="0">
                <a:solidFill>
                  <a:schemeClr val="tx1"/>
                </a:solidFill>
                <a:effectLst/>
                <a:latin typeface="+mn-lt"/>
                <a:ea typeface="+mn-ea"/>
                <a:cs typeface="+mn-cs"/>
              </a:rPr>
              <a:t> s</a:t>
            </a:r>
            <a:r>
              <a:rPr lang="en-US" sz="1199" kern="1200" dirty="0" smtClean="0">
                <a:solidFill>
                  <a:schemeClr val="tx1"/>
                </a:solidFill>
                <a:effectLst/>
                <a:latin typeface="+mn-lt"/>
                <a:ea typeface="+mn-ea"/>
                <a:cs typeface="+mn-cs"/>
              </a:rPr>
              <a:t>emantic components of a word meaning that are realized in</a:t>
            </a:r>
            <a:r>
              <a:rPr lang="en-US" sz="1199" kern="1200" baseline="0" dirty="0" smtClean="0">
                <a:solidFill>
                  <a:schemeClr val="tx1"/>
                </a:solidFill>
                <a:effectLst/>
                <a:latin typeface="+mn-lt"/>
                <a:ea typeface="+mn-ea"/>
                <a:cs typeface="+mn-cs"/>
              </a:rPr>
              <a:t> certain constructions.</a:t>
            </a:r>
          </a:p>
          <a:p>
            <a:pPr marL="0" marR="0" lvl="0" indent="0" algn="l" defTabSz="914389" rtl="0" eaLnBrk="1" fontAlgn="auto" latinLnBrk="0" hangingPunct="1">
              <a:lnSpc>
                <a:spcPct val="100000"/>
              </a:lnSpc>
              <a:spcBef>
                <a:spcPts val="0"/>
              </a:spcBef>
              <a:spcAft>
                <a:spcPts val="0"/>
              </a:spcAft>
              <a:buClrTx/>
              <a:buSzTx/>
              <a:buFontTx/>
              <a:buNone/>
              <a:tabLst/>
              <a:defRPr/>
            </a:pPr>
            <a:r>
              <a:rPr lang="en-US" sz="1199" kern="1200" dirty="0" smtClean="0">
                <a:solidFill>
                  <a:schemeClr val="tx1"/>
                </a:solidFill>
                <a:effectLst/>
                <a:latin typeface="+mn-lt"/>
                <a:ea typeface="+mn-ea"/>
                <a:cs typeface="+mn-cs"/>
              </a:rPr>
              <a:t>However, the original</a:t>
            </a:r>
            <a:r>
              <a:rPr lang="en-US" sz="1199" kern="1200" baseline="0" dirty="0" smtClean="0">
                <a:solidFill>
                  <a:schemeClr val="tx1"/>
                </a:solidFill>
                <a:effectLst/>
                <a:latin typeface="+mn-lt"/>
                <a:ea typeface="+mn-ea"/>
                <a:cs typeface="+mn-cs"/>
              </a:rPr>
              <a:t> </a:t>
            </a:r>
            <a:r>
              <a:rPr lang="en-US" sz="1199" kern="1200" dirty="0" smtClean="0">
                <a:solidFill>
                  <a:schemeClr val="tx1"/>
                </a:solidFill>
                <a:effectLst/>
                <a:latin typeface="+mn-lt"/>
                <a:ea typeface="+mn-ea"/>
                <a:cs typeface="+mn-cs"/>
              </a:rPr>
              <a:t>semantic content of the source meaning is preserved</a:t>
            </a:r>
            <a:r>
              <a:rPr lang="en-US" sz="1199" kern="1200" baseline="0" dirty="0" smtClean="0">
                <a:solidFill>
                  <a:schemeClr val="tx1"/>
                </a:solidFill>
                <a:effectLst/>
                <a:latin typeface="+mn-lt"/>
                <a:ea typeface="+mn-ea"/>
                <a:cs typeface="+mn-cs"/>
              </a:rPr>
              <a:t> (unlike in newly attested meanings).</a:t>
            </a:r>
            <a:endParaRPr lang="ru-RU" sz="1199" kern="1200" dirty="0" smtClean="0">
              <a:solidFill>
                <a:schemeClr val="tx1"/>
              </a:solidFill>
              <a:effectLst/>
              <a:latin typeface="+mn-lt"/>
              <a:ea typeface="+mn-ea"/>
              <a:cs typeface="+mn-cs"/>
            </a:endParaRPr>
          </a:p>
          <a:p>
            <a:pPr marL="0" marR="0" lvl="0" indent="0" algn="l" defTabSz="914389" rtl="0" eaLnBrk="1" fontAlgn="auto" latinLnBrk="0" hangingPunct="1">
              <a:lnSpc>
                <a:spcPct val="100000"/>
              </a:lnSpc>
              <a:spcBef>
                <a:spcPts val="0"/>
              </a:spcBef>
              <a:spcAft>
                <a:spcPts val="0"/>
              </a:spcAft>
              <a:buClrTx/>
              <a:buSzTx/>
              <a:buFontTx/>
              <a:buNone/>
              <a:tabLst/>
              <a:defRPr/>
            </a:pPr>
            <a:r>
              <a:rPr lang="en-US" sz="1199" kern="1200" dirty="0" smtClean="0">
                <a:solidFill>
                  <a:schemeClr val="tx1"/>
                </a:solidFill>
                <a:effectLst/>
                <a:latin typeface="+mn-lt"/>
                <a:ea typeface="+mn-ea"/>
                <a:cs typeface="+mn-cs"/>
              </a:rPr>
              <a:t>For example, the verb ‘begat’ – run – in this sentence has a tangible additional</a:t>
            </a:r>
            <a:r>
              <a:rPr lang="en-US" sz="1199" kern="1200" baseline="0" dirty="0" smtClean="0">
                <a:solidFill>
                  <a:schemeClr val="tx1"/>
                </a:solidFill>
                <a:effectLst/>
                <a:latin typeface="+mn-lt"/>
                <a:ea typeface="+mn-ea"/>
                <a:cs typeface="+mn-cs"/>
              </a:rPr>
              <a:t> semantics of ‘wearing’ which is realized by the construction </a:t>
            </a:r>
            <a:r>
              <a:rPr lang="en-US" sz="2400" kern="1200" dirty="0" smtClean="0">
                <a:solidFill>
                  <a:schemeClr val="tx1"/>
                </a:solidFill>
                <a:effectLst/>
                <a:latin typeface="+mn-lt"/>
                <a:ea typeface="+mn-ea"/>
                <a:cs typeface="+mn-cs"/>
              </a:rPr>
              <a:t>N</a:t>
            </a:r>
            <a:r>
              <a:rPr lang="en-US" sz="2400" kern="1200" baseline="-25000" dirty="0" smtClean="0">
                <a:solidFill>
                  <a:schemeClr val="tx1"/>
                </a:solidFill>
                <a:effectLst/>
                <a:latin typeface="+mn-lt"/>
                <a:ea typeface="+mn-ea"/>
                <a:cs typeface="+mn-cs"/>
              </a:rPr>
              <a:t>ANIM</a:t>
            </a:r>
            <a:r>
              <a:rPr lang="en-US" sz="2400" kern="1200" dirty="0" smtClean="0">
                <a:solidFill>
                  <a:schemeClr val="tx1"/>
                </a:solidFill>
                <a:effectLst/>
                <a:latin typeface="+mn-lt"/>
                <a:ea typeface="+mn-ea"/>
                <a:cs typeface="+mn-cs"/>
              </a:rPr>
              <a:t> </a:t>
            </a:r>
            <a:r>
              <a:rPr lang="en-US" sz="2400" kern="1200" dirty="0" err="1" smtClean="0">
                <a:solidFill>
                  <a:schemeClr val="tx1"/>
                </a:solidFill>
                <a:effectLst/>
                <a:latin typeface="+mn-lt"/>
                <a:ea typeface="+mn-ea"/>
                <a:cs typeface="+mn-cs"/>
              </a:rPr>
              <a:t>V</a:t>
            </a:r>
            <a:r>
              <a:rPr lang="en-US" sz="2400" kern="1200" baseline="-25000" dirty="0" err="1" smtClean="0">
                <a:solidFill>
                  <a:schemeClr val="tx1"/>
                </a:solidFill>
                <a:effectLst/>
                <a:latin typeface="+mn-lt"/>
                <a:ea typeface="+mn-ea"/>
                <a:cs typeface="+mn-cs"/>
              </a:rPr>
              <a:t>’begat</a:t>
            </a:r>
            <a:r>
              <a:rPr lang="en-US" sz="2400" kern="1200" baseline="-25000" dirty="0" smtClean="0">
                <a:solidFill>
                  <a:schemeClr val="tx1"/>
                </a:solidFill>
                <a:effectLst/>
                <a:latin typeface="+mn-lt"/>
                <a:ea typeface="+mn-ea"/>
                <a:cs typeface="+mn-cs"/>
              </a:rPr>
              <a:t>’</a:t>
            </a:r>
            <a:r>
              <a:rPr lang="en-US" sz="2400" kern="1200" dirty="0" smtClean="0">
                <a:solidFill>
                  <a:schemeClr val="tx1"/>
                </a:solidFill>
                <a:effectLst/>
                <a:latin typeface="+mn-lt"/>
                <a:ea typeface="+mn-ea"/>
                <a:cs typeface="+mn-cs"/>
              </a:rPr>
              <a:t> </a:t>
            </a:r>
            <a:r>
              <a:rPr lang="en-US" sz="2400" kern="1200" dirty="0" err="1" smtClean="0">
                <a:solidFill>
                  <a:schemeClr val="tx1"/>
                </a:solidFill>
                <a:effectLst/>
                <a:latin typeface="+mn-lt"/>
                <a:ea typeface="+mn-ea"/>
                <a:cs typeface="+mn-cs"/>
              </a:rPr>
              <a:t>Prp</a:t>
            </a:r>
            <a:r>
              <a:rPr lang="en-US" sz="2400" kern="1200" baseline="-25000" dirty="0" err="1" smtClean="0">
                <a:solidFill>
                  <a:schemeClr val="tx1"/>
                </a:solidFill>
                <a:effectLst/>
                <a:latin typeface="+mn-lt"/>
                <a:ea typeface="+mn-ea"/>
                <a:cs typeface="+mn-cs"/>
              </a:rPr>
              <a:t>‘v</a:t>
            </a:r>
            <a:r>
              <a:rPr lang="en-US" sz="2400" kern="1200" baseline="-25000" dirty="0" smtClean="0">
                <a:solidFill>
                  <a:schemeClr val="tx1"/>
                </a:solidFill>
                <a:effectLst/>
                <a:latin typeface="+mn-lt"/>
                <a:ea typeface="+mn-ea"/>
                <a:cs typeface="+mn-cs"/>
              </a:rPr>
              <a:t>’</a:t>
            </a:r>
            <a:r>
              <a:rPr lang="en-US" sz="2400" kern="1200" dirty="0" smtClean="0">
                <a:solidFill>
                  <a:schemeClr val="tx1"/>
                </a:solidFill>
                <a:effectLst/>
                <a:latin typeface="+mn-lt"/>
                <a:ea typeface="+mn-ea"/>
                <a:cs typeface="+mn-cs"/>
              </a:rPr>
              <a:t> </a:t>
            </a:r>
            <a:r>
              <a:rPr lang="en-US" sz="2400" kern="1200" baseline="-25000" dirty="0" smtClean="0">
                <a:solidFill>
                  <a:schemeClr val="tx1"/>
                </a:solidFill>
                <a:effectLst/>
                <a:latin typeface="+mn-lt"/>
                <a:ea typeface="+mn-ea"/>
                <a:cs typeface="+mn-cs"/>
              </a:rPr>
              <a:t>NTYPE OF CLOTHING</a:t>
            </a:r>
            <a:endParaRPr lang="ru-RU" sz="2400" kern="1200" dirty="0" smtClean="0">
              <a:solidFill>
                <a:schemeClr val="tx1"/>
              </a:solidFill>
              <a:effectLst/>
              <a:latin typeface="+mn-lt"/>
              <a:ea typeface="+mn-ea"/>
              <a:cs typeface="+mn-cs"/>
            </a:endParaRPr>
          </a:p>
          <a:p>
            <a:endParaRPr lang="ru-RU" dirty="0"/>
          </a:p>
        </p:txBody>
      </p:sp>
      <p:sp>
        <p:nvSpPr>
          <p:cNvPr id="4" name="Номер слайда 3"/>
          <p:cNvSpPr>
            <a:spLocks noGrp="1"/>
          </p:cNvSpPr>
          <p:nvPr>
            <p:ph type="sldNum" sz="quarter" idx="10"/>
          </p:nvPr>
        </p:nvSpPr>
        <p:spPr/>
        <p:txBody>
          <a:bodyPr/>
          <a:lstStyle/>
          <a:p>
            <a:fld id="{9A3AD5A0-B072-4412-A68F-FF41C187E705}" type="slidenum">
              <a:rPr lang="ru-RU" smtClean="0"/>
              <a:t>18</a:t>
            </a:fld>
            <a:endParaRPr lang="ru-RU"/>
          </a:p>
        </p:txBody>
      </p:sp>
    </p:spTree>
    <p:extLst>
      <p:ext uri="{BB962C8B-B14F-4D97-AF65-F5344CB8AC3E}">
        <p14:creationId xmlns:p14="http://schemas.microsoft.com/office/powerpoint/2010/main" val="118188287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2514600" y="857250"/>
            <a:ext cx="4114800" cy="2314575"/>
          </a:xfrm>
        </p:spPr>
      </p:sp>
      <p:sp>
        <p:nvSpPr>
          <p:cNvPr id="3" name="Заметки 2"/>
          <p:cNvSpPr>
            <a:spLocks noGrp="1"/>
          </p:cNvSpPr>
          <p:nvPr>
            <p:ph type="body" idx="1"/>
          </p:nvPr>
        </p:nvSpPr>
        <p:spPr/>
        <p:txBody>
          <a:bodyPr/>
          <a:lstStyle/>
          <a:p>
            <a:r>
              <a:rPr lang="en-US" dirty="0" smtClean="0"/>
              <a:t>19. </a:t>
            </a:r>
            <a:r>
              <a:rPr lang="en-US" sz="1199" kern="1200" dirty="0" smtClean="0">
                <a:solidFill>
                  <a:schemeClr val="tx1"/>
                </a:solidFill>
                <a:effectLst/>
                <a:latin typeface="+mn-lt"/>
                <a:ea typeface="+mn-ea"/>
                <a:cs typeface="+mn-cs"/>
              </a:rPr>
              <a:t>Newly attested meanings </a:t>
            </a:r>
            <a:endParaRPr lang="ru-RU" sz="1199" kern="1200" dirty="0" smtClean="0">
              <a:solidFill>
                <a:schemeClr val="tx1"/>
              </a:solidFill>
              <a:effectLst/>
              <a:latin typeface="+mn-lt"/>
              <a:ea typeface="+mn-ea"/>
              <a:cs typeface="+mn-cs"/>
            </a:endParaRPr>
          </a:p>
          <a:p>
            <a:r>
              <a:rPr lang="en-US" sz="1199" kern="1200" dirty="0" smtClean="0">
                <a:solidFill>
                  <a:schemeClr val="tx1"/>
                </a:solidFill>
                <a:effectLst/>
                <a:latin typeface="+mn-lt"/>
                <a:ea typeface="+mn-ea"/>
                <a:cs typeface="+mn-cs"/>
              </a:rPr>
              <a:t>Secondary meanings that are not attested in the dictionary (including domain-specific terminology, slang etc.). The original semantic content of the source meaning is replaced by the new semantics (to a varying extent).</a:t>
            </a:r>
            <a:endParaRPr lang="ru-RU" dirty="0"/>
          </a:p>
        </p:txBody>
      </p:sp>
      <p:sp>
        <p:nvSpPr>
          <p:cNvPr id="4" name="Номер слайда 3"/>
          <p:cNvSpPr>
            <a:spLocks noGrp="1"/>
          </p:cNvSpPr>
          <p:nvPr>
            <p:ph type="sldNum" sz="quarter" idx="10"/>
          </p:nvPr>
        </p:nvSpPr>
        <p:spPr/>
        <p:txBody>
          <a:bodyPr/>
          <a:lstStyle/>
          <a:p>
            <a:fld id="{9A3AD5A0-B072-4412-A68F-FF41C187E705}" type="slidenum">
              <a:rPr lang="ru-RU" smtClean="0"/>
              <a:t>19</a:t>
            </a:fld>
            <a:endParaRPr lang="ru-RU"/>
          </a:p>
        </p:txBody>
      </p:sp>
    </p:spTree>
    <p:extLst>
      <p:ext uri="{BB962C8B-B14F-4D97-AF65-F5344CB8AC3E}">
        <p14:creationId xmlns:p14="http://schemas.microsoft.com/office/powerpoint/2010/main" val="213715865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2514600" y="857250"/>
            <a:ext cx="4114800" cy="2314575"/>
          </a:xfrm>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9A3AD5A0-B072-4412-A68F-FF41C187E705}" type="slidenum">
              <a:rPr lang="ru-RU" smtClean="0"/>
              <a:t>20</a:t>
            </a:fld>
            <a:endParaRPr lang="ru-RU"/>
          </a:p>
        </p:txBody>
      </p:sp>
    </p:spTree>
    <p:extLst>
      <p:ext uri="{BB962C8B-B14F-4D97-AF65-F5344CB8AC3E}">
        <p14:creationId xmlns:p14="http://schemas.microsoft.com/office/powerpoint/2010/main" val="23641176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2514600" y="857250"/>
            <a:ext cx="4114800" cy="2314575"/>
          </a:xfrm>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9A3AD5A0-B072-4412-A68F-FF41C187E705}" type="slidenum">
              <a:rPr lang="ru-RU" smtClean="0"/>
              <a:t>21</a:t>
            </a:fld>
            <a:endParaRPr lang="ru-RU"/>
          </a:p>
        </p:txBody>
      </p:sp>
    </p:spTree>
    <p:extLst>
      <p:ext uri="{BB962C8B-B14F-4D97-AF65-F5344CB8AC3E}">
        <p14:creationId xmlns:p14="http://schemas.microsoft.com/office/powerpoint/2010/main" val="28406789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2514600" y="857250"/>
            <a:ext cx="4114800" cy="2314575"/>
          </a:xfrm>
        </p:spPr>
      </p:sp>
      <p:sp>
        <p:nvSpPr>
          <p:cNvPr id="3" name="Заметки 2"/>
          <p:cNvSpPr>
            <a:spLocks noGrp="1"/>
          </p:cNvSpPr>
          <p:nvPr>
            <p:ph type="body" idx="1"/>
          </p:nvPr>
        </p:nvSpPr>
        <p:spPr/>
        <p:txBody>
          <a:bodyPr/>
          <a:lstStyle/>
          <a:p>
            <a:r>
              <a:rPr lang="en-US" dirty="0" smtClean="0"/>
              <a:t>This presentation is available for download at:</a:t>
            </a:r>
            <a:r>
              <a:rPr lang="en-US" baseline="0" dirty="0" smtClean="0"/>
              <a:t> </a:t>
            </a:r>
            <a:endParaRPr lang="ru-RU" dirty="0"/>
          </a:p>
        </p:txBody>
      </p:sp>
      <p:sp>
        <p:nvSpPr>
          <p:cNvPr id="4" name="Номер слайда 3"/>
          <p:cNvSpPr>
            <a:spLocks noGrp="1"/>
          </p:cNvSpPr>
          <p:nvPr>
            <p:ph type="sldNum" sz="quarter" idx="10"/>
          </p:nvPr>
        </p:nvSpPr>
        <p:spPr/>
        <p:txBody>
          <a:bodyPr/>
          <a:lstStyle/>
          <a:p>
            <a:fld id="{9A3AD5A0-B072-4412-A68F-FF41C187E705}" type="slidenum">
              <a:rPr lang="ru-RU" smtClean="0"/>
              <a:t>22</a:t>
            </a:fld>
            <a:endParaRPr lang="ru-RU"/>
          </a:p>
        </p:txBody>
      </p:sp>
    </p:spTree>
    <p:extLst>
      <p:ext uri="{BB962C8B-B14F-4D97-AF65-F5344CB8AC3E}">
        <p14:creationId xmlns:p14="http://schemas.microsoft.com/office/powerpoint/2010/main" val="673654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3999" y="1122364"/>
            <a:ext cx="9144002"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3999" y="3602038"/>
            <a:ext cx="9144002" cy="1655764"/>
          </a:xfrm>
        </p:spPr>
        <p:txBody>
          <a:bodyPr/>
          <a:lstStyle>
            <a:lvl1pPr marL="0" indent="0" algn="ctr">
              <a:buNone/>
              <a:defRPr sz="2400"/>
            </a:lvl1pPr>
            <a:lvl2pPr marL="457211" indent="0" algn="ctr">
              <a:buNone/>
              <a:defRPr sz="2000"/>
            </a:lvl2pPr>
            <a:lvl3pPr marL="914423" indent="0" algn="ctr">
              <a:buNone/>
              <a:defRPr sz="1801"/>
            </a:lvl3pPr>
            <a:lvl4pPr marL="1371634" indent="0" algn="ctr">
              <a:buNone/>
              <a:defRPr sz="1600"/>
            </a:lvl4pPr>
            <a:lvl5pPr marL="1828846" indent="0" algn="ctr">
              <a:buNone/>
              <a:defRPr sz="1600"/>
            </a:lvl5pPr>
            <a:lvl6pPr marL="2286057" indent="0" algn="ctr">
              <a:buNone/>
              <a:defRPr sz="1600"/>
            </a:lvl6pPr>
            <a:lvl7pPr marL="2743269" indent="0" algn="ctr">
              <a:buNone/>
              <a:defRPr sz="1600"/>
            </a:lvl7pPr>
            <a:lvl8pPr marL="3200480" indent="0" algn="ctr">
              <a:buNone/>
              <a:defRPr sz="1600"/>
            </a:lvl8pPr>
            <a:lvl9pPr marL="3657691"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DCBDE77-5324-4CAA-9127-C86ACB54946C}" type="datetimeFigureOut">
              <a:rPr lang="ru-RU" smtClean="0"/>
              <a:t>26.03.2017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7928FCB-B4F8-453C-B903-A5F405D75CF9}" type="slidenum">
              <a:rPr lang="ru-RU" smtClean="0"/>
              <a:t>‹#›</a:t>
            </a:fld>
            <a:endParaRPr lang="ru-RU"/>
          </a:p>
        </p:txBody>
      </p:sp>
    </p:spTree>
    <p:extLst>
      <p:ext uri="{BB962C8B-B14F-4D97-AF65-F5344CB8AC3E}">
        <p14:creationId xmlns:p14="http://schemas.microsoft.com/office/powerpoint/2010/main" val="41448209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DCBDE77-5324-4CAA-9127-C86ACB54946C}" type="datetimeFigureOut">
              <a:rPr lang="ru-RU" smtClean="0"/>
              <a:t>26.03.2017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7928FCB-B4F8-453C-B903-A5F405D75CF9}" type="slidenum">
              <a:rPr lang="ru-RU" smtClean="0"/>
              <a:t>‹#›</a:t>
            </a:fld>
            <a:endParaRPr lang="ru-RU"/>
          </a:p>
        </p:txBody>
      </p:sp>
    </p:spTree>
    <p:extLst>
      <p:ext uri="{BB962C8B-B14F-4D97-AF65-F5344CB8AC3E}">
        <p14:creationId xmlns:p14="http://schemas.microsoft.com/office/powerpoint/2010/main" val="37271812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2" y="1709745"/>
            <a:ext cx="10515600" cy="2852735"/>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2" y="4589467"/>
            <a:ext cx="10515600" cy="1500187"/>
          </a:xfrm>
        </p:spPr>
        <p:txBody>
          <a:bodyPr/>
          <a:lstStyle>
            <a:lvl1pPr marL="0" indent="0">
              <a:buNone/>
              <a:defRPr sz="2400">
                <a:solidFill>
                  <a:schemeClr val="tx1">
                    <a:tint val="75000"/>
                  </a:schemeClr>
                </a:solidFill>
              </a:defRPr>
            </a:lvl1pPr>
            <a:lvl2pPr marL="457211" indent="0">
              <a:buNone/>
              <a:defRPr sz="2000">
                <a:solidFill>
                  <a:schemeClr val="tx1">
                    <a:tint val="75000"/>
                  </a:schemeClr>
                </a:solidFill>
              </a:defRPr>
            </a:lvl2pPr>
            <a:lvl3pPr marL="914423" indent="0">
              <a:buNone/>
              <a:defRPr sz="1801">
                <a:solidFill>
                  <a:schemeClr val="tx1">
                    <a:tint val="75000"/>
                  </a:schemeClr>
                </a:solidFill>
              </a:defRPr>
            </a:lvl3pPr>
            <a:lvl4pPr marL="1371634" indent="0">
              <a:buNone/>
              <a:defRPr sz="1600">
                <a:solidFill>
                  <a:schemeClr val="tx1">
                    <a:tint val="75000"/>
                  </a:schemeClr>
                </a:solidFill>
              </a:defRPr>
            </a:lvl4pPr>
            <a:lvl5pPr marL="1828846" indent="0">
              <a:buNone/>
              <a:defRPr sz="1600">
                <a:solidFill>
                  <a:schemeClr val="tx1">
                    <a:tint val="75000"/>
                  </a:schemeClr>
                </a:solidFill>
              </a:defRPr>
            </a:lvl5pPr>
            <a:lvl6pPr marL="2286057" indent="0">
              <a:buNone/>
              <a:defRPr sz="1600">
                <a:solidFill>
                  <a:schemeClr val="tx1">
                    <a:tint val="75000"/>
                  </a:schemeClr>
                </a:solidFill>
              </a:defRPr>
            </a:lvl6pPr>
            <a:lvl7pPr marL="2743269" indent="0">
              <a:buNone/>
              <a:defRPr sz="1600">
                <a:solidFill>
                  <a:schemeClr val="tx1">
                    <a:tint val="75000"/>
                  </a:schemeClr>
                </a:solidFill>
              </a:defRPr>
            </a:lvl7pPr>
            <a:lvl8pPr marL="3200480" indent="0">
              <a:buNone/>
              <a:defRPr sz="1600">
                <a:solidFill>
                  <a:schemeClr val="tx1">
                    <a:tint val="75000"/>
                  </a:schemeClr>
                </a:solidFill>
              </a:defRPr>
            </a:lvl8pPr>
            <a:lvl9pPr marL="3657691"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DCBDE77-5324-4CAA-9127-C86ACB54946C}" type="datetimeFigureOut">
              <a:rPr lang="ru-RU" smtClean="0"/>
              <a:t>26.03.2017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7928FCB-B4F8-453C-B903-A5F405D75CF9}" type="slidenum">
              <a:rPr lang="ru-RU" smtClean="0"/>
              <a:t>‹#›</a:t>
            </a:fld>
            <a:endParaRPr lang="ru-RU"/>
          </a:p>
        </p:txBody>
      </p:sp>
    </p:spTree>
    <p:extLst>
      <p:ext uri="{BB962C8B-B14F-4D97-AF65-F5344CB8AC3E}">
        <p14:creationId xmlns:p14="http://schemas.microsoft.com/office/powerpoint/2010/main" val="41288174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4" y="1825629"/>
            <a:ext cx="5181599" cy="435133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4" y="1825629"/>
            <a:ext cx="5181599" cy="435133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DCBDE77-5324-4CAA-9127-C86ACB54946C}" type="datetimeFigureOut">
              <a:rPr lang="ru-RU" smtClean="0"/>
              <a:t>26.03.2017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87928FCB-B4F8-453C-B903-A5F405D75CF9}" type="slidenum">
              <a:rPr lang="ru-RU" smtClean="0"/>
              <a:t>‹#›</a:t>
            </a:fld>
            <a:endParaRPr lang="ru-RU"/>
          </a:p>
        </p:txBody>
      </p:sp>
    </p:spTree>
    <p:extLst>
      <p:ext uri="{BB962C8B-B14F-4D97-AF65-F5344CB8AC3E}">
        <p14:creationId xmlns:p14="http://schemas.microsoft.com/office/powerpoint/2010/main" val="4469926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9" y="365128"/>
            <a:ext cx="10515600" cy="1325562"/>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91" y="1681164"/>
            <a:ext cx="5157787" cy="823912"/>
          </a:xfrm>
        </p:spPr>
        <p:txBody>
          <a:bodyPr anchor="b"/>
          <a:lstStyle>
            <a:lvl1pPr marL="0" indent="0">
              <a:buNone/>
              <a:defRPr sz="2400" b="1"/>
            </a:lvl1pPr>
            <a:lvl2pPr marL="457211" indent="0">
              <a:buNone/>
              <a:defRPr sz="2000" b="1"/>
            </a:lvl2pPr>
            <a:lvl3pPr marL="914423" indent="0">
              <a:buNone/>
              <a:defRPr sz="1801" b="1"/>
            </a:lvl3pPr>
            <a:lvl4pPr marL="1371634" indent="0">
              <a:buNone/>
              <a:defRPr sz="1600" b="1"/>
            </a:lvl4pPr>
            <a:lvl5pPr marL="1828846" indent="0">
              <a:buNone/>
              <a:defRPr sz="1600" b="1"/>
            </a:lvl5pPr>
            <a:lvl6pPr marL="2286057" indent="0">
              <a:buNone/>
              <a:defRPr sz="1600" b="1"/>
            </a:lvl6pPr>
            <a:lvl7pPr marL="2743269" indent="0">
              <a:buNone/>
              <a:defRPr sz="1600" b="1"/>
            </a:lvl7pPr>
            <a:lvl8pPr marL="3200480" indent="0">
              <a:buNone/>
              <a:defRPr sz="1600" b="1"/>
            </a:lvl8pPr>
            <a:lvl9pPr marL="3657691" indent="0">
              <a:buNone/>
              <a:defRPr sz="1600" b="1"/>
            </a:lvl9pPr>
          </a:lstStyle>
          <a:p>
            <a:pPr lvl="0"/>
            <a:r>
              <a:rPr lang="ru-RU" smtClean="0"/>
              <a:t>Образец текста</a:t>
            </a:r>
          </a:p>
        </p:txBody>
      </p:sp>
      <p:sp>
        <p:nvSpPr>
          <p:cNvPr id="4" name="Объект 3"/>
          <p:cNvSpPr>
            <a:spLocks noGrp="1"/>
          </p:cNvSpPr>
          <p:nvPr>
            <p:ph sz="half" idx="2"/>
          </p:nvPr>
        </p:nvSpPr>
        <p:spPr>
          <a:xfrm>
            <a:off x="839791" y="2505076"/>
            <a:ext cx="5157787" cy="368458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3" y="1681164"/>
            <a:ext cx="5183186" cy="823912"/>
          </a:xfrm>
        </p:spPr>
        <p:txBody>
          <a:bodyPr anchor="b"/>
          <a:lstStyle>
            <a:lvl1pPr marL="0" indent="0">
              <a:buNone/>
              <a:defRPr sz="2400" b="1"/>
            </a:lvl1pPr>
            <a:lvl2pPr marL="457211" indent="0">
              <a:buNone/>
              <a:defRPr sz="2000" b="1"/>
            </a:lvl2pPr>
            <a:lvl3pPr marL="914423" indent="0">
              <a:buNone/>
              <a:defRPr sz="1801" b="1"/>
            </a:lvl3pPr>
            <a:lvl4pPr marL="1371634" indent="0">
              <a:buNone/>
              <a:defRPr sz="1600" b="1"/>
            </a:lvl4pPr>
            <a:lvl5pPr marL="1828846" indent="0">
              <a:buNone/>
              <a:defRPr sz="1600" b="1"/>
            </a:lvl5pPr>
            <a:lvl6pPr marL="2286057" indent="0">
              <a:buNone/>
              <a:defRPr sz="1600" b="1"/>
            </a:lvl6pPr>
            <a:lvl7pPr marL="2743269" indent="0">
              <a:buNone/>
              <a:defRPr sz="1600" b="1"/>
            </a:lvl7pPr>
            <a:lvl8pPr marL="3200480" indent="0">
              <a:buNone/>
              <a:defRPr sz="1600" b="1"/>
            </a:lvl8pPr>
            <a:lvl9pPr marL="3657691"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3" y="2505076"/>
            <a:ext cx="5183186" cy="368458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DCBDE77-5324-4CAA-9127-C86ACB54946C}" type="datetimeFigureOut">
              <a:rPr lang="ru-RU" smtClean="0"/>
              <a:t>26.03.2017</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87928FCB-B4F8-453C-B903-A5F405D75CF9}" type="slidenum">
              <a:rPr lang="ru-RU" smtClean="0"/>
              <a:t>‹#›</a:t>
            </a:fld>
            <a:endParaRPr lang="ru-RU"/>
          </a:p>
        </p:txBody>
      </p:sp>
    </p:spTree>
    <p:extLst>
      <p:ext uri="{BB962C8B-B14F-4D97-AF65-F5344CB8AC3E}">
        <p14:creationId xmlns:p14="http://schemas.microsoft.com/office/powerpoint/2010/main" val="38665273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DCBDE77-5324-4CAA-9127-C86ACB54946C}" type="datetimeFigureOut">
              <a:rPr lang="ru-RU" smtClean="0"/>
              <a:t>26.03.2017</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87928FCB-B4F8-453C-B903-A5F405D75CF9}" type="slidenum">
              <a:rPr lang="ru-RU" smtClean="0"/>
              <a:t>‹#›</a:t>
            </a:fld>
            <a:endParaRPr lang="ru-RU"/>
          </a:p>
        </p:txBody>
      </p:sp>
    </p:spTree>
    <p:extLst>
      <p:ext uri="{BB962C8B-B14F-4D97-AF65-F5344CB8AC3E}">
        <p14:creationId xmlns:p14="http://schemas.microsoft.com/office/powerpoint/2010/main" val="28554925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DCBDE77-5324-4CAA-9127-C86ACB54946C}" type="datetimeFigureOut">
              <a:rPr lang="ru-RU" smtClean="0"/>
              <a:t>26.03.2017</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87928FCB-B4F8-453C-B903-A5F405D75CF9}" type="slidenum">
              <a:rPr lang="ru-RU" smtClean="0"/>
              <a:t>‹#›</a:t>
            </a:fld>
            <a:endParaRPr lang="ru-RU"/>
          </a:p>
        </p:txBody>
      </p:sp>
    </p:spTree>
    <p:extLst>
      <p:ext uri="{BB962C8B-B14F-4D97-AF65-F5344CB8AC3E}">
        <p14:creationId xmlns:p14="http://schemas.microsoft.com/office/powerpoint/2010/main" val="26327145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91" y="457202"/>
            <a:ext cx="3932238" cy="1600202"/>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9"/>
            <a:ext cx="6172201" cy="487362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91" y="2057400"/>
            <a:ext cx="3932238" cy="3811589"/>
          </a:xfrm>
        </p:spPr>
        <p:txBody>
          <a:bodyPr/>
          <a:lstStyle>
            <a:lvl1pPr marL="0" indent="0">
              <a:buNone/>
              <a:defRPr sz="1600"/>
            </a:lvl1pPr>
            <a:lvl2pPr marL="457211" indent="0">
              <a:buNone/>
              <a:defRPr sz="1401"/>
            </a:lvl2pPr>
            <a:lvl3pPr marL="914423" indent="0">
              <a:buNone/>
              <a:defRPr sz="1200"/>
            </a:lvl3pPr>
            <a:lvl4pPr marL="1371634" indent="0">
              <a:buNone/>
              <a:defRPr sz="1001"/>
            </a:lvl4pPr>
            <a:lvl5pPr marL="1828846" indent="0">
              <a:buNone/>
              <a:defRPr sz="1001"/>
            </a:lvl5pPr>
            <a:lvl6pPr marL="2286057" indent="0">
              <a:buNone/>
              <a:defRPr sz="1001"/>
            </a:lvl6pPr>
            <a:lvl7pPr marL="2743269" indent="0">
              <a:buNone/>
              <a:defRPr sz="1001"/>
            </a:lvl7pPr>
            <a:lvl8pPr marL="3200480" indent="0">
              <a:buNone/>
              <a:defRPr sz="1001"/>
            </a:lvl8pPr>
            <a:lvl9pPr marL="3657691" indent="0">
              <a:buNone/>
              <a:defRPr sz="1001"/>
            </a:lvl9pPr>
          </a:lstStyle>
          <a:p>
            <a:pPr lvl="0"/>
            <a:r>
              <a:rPr lang="ru-RU" smtClean="0"/>
              <a:t>Образец текста</a:t>
            </a:r>
          </a:p>
        </p:txBody>
      </p:sp>
      <p:sp>
        <p:nvSpPr>
          <p:cNvPr id="5" name="Дата 4"/>
          <p:cNvSpPr>
            <a:spLocks noGrp="1"/>
          </p:cNvSpPr>
          <p:nvPr>
            <p:ph type="dt" sz="half" idx="10"/>
          </p:nvPr>
        </p:nvSpPr>
        <p:spPr/>
        <p:txBody>
          <a:bodyPr/>
          <a:lstStyle/>
          <a:p>
            <a:fld id="{0DCBDE77-5324-4CAA-9127-C86ACB54946C}" type="datetimeFigureOut">
              <a:rPr lang="ru-RU" smtClean="0"/>
              <a:t>26.03.2017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87928FCB-B4F8-453C-B903-A5F405D75CF9}" type="slidenum">
              <a:rPr lang="ru-RU" smtClean="0"/>
              <a:t>‹#›</a:t>
            </a:fld>
            <a:endParaRPr lang="ru-RU"/>
          </a:p>
        </p:txBody>
      </p:sp>
    </p:spTree>
    <p:extLst>
      <p:ext uri="{BB962C8B-B14F-4D97-AF65-F5344CB8AC3E}">
        <p14:creationId xmlns:p14="http://schemas.microsoft.com/office/powerpoint/2010/main" val="7806439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91" y="457202"/>
            <a:ext cx="3932238" cy="1600202"/>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9"/>
            <a:ext cx="6172201" cy="4873627"/>
          </a:xfrm>
        </p:spPr>
        <p:txBody>
          <a:bodyPr/>
          <a:lstStyle>
            <a:lvl1pPr marL="0" indent="0">
              <a:buNone/>
              <a:defRPr sz="3200"/>
            </a:lvl1pPr>
            <a:lvl2pPr marL="457211" indent="0">
              <a:buNone/>
              <a:defRPr sz="2800"/>
            </a:lvl2pPr>
            <a:lvl3pPr marL="914423" indent="0">
              <a:buNone/>
              <a:defRPr sz="2400"/>
            </a:lvl3pPr>
            <a:lvl4pPr marL="1371634" indent="0">
              <a:buNone/>
              <a:defRPr sz="2000"/>
            </a:lvl4pPr>
            <a:lvl5pPr marL="1828846" indent="0">
              <a:buNone/>
              <a:defRPr sz="2000"/>
            </a:lvl5pPr>
            <a:lvl6pPr marL="2286057" indent="0">
              <a:buNone/>
              <a:defRPr sz="2000"/>
            </a:lvl6pPr>
            <a:lvl7pPr marL="2743269" indent="0">
              <a:buNone/>
              <a:defRPr sz="2000"/>
            </a:lvl7pPr>
            <a:lvl8pPr marL="3200480" indent="0">
              <a:buNone/>
              <a:defRPr sz="2000"/>
            </a:lvl8pPr>
            <a:lvl9pPr marL="3657691" indent="0">
              <a:buNone/>
              <a:defRPr sz="2000"/>
            </a:lvl9pPr>
          </a:lstStyle>
          <a:p>
            <a:endParaRPr lang="ru-RU"/>
          </a:p>
        </p:txBody>
      </p:sp>
      <p:sp>
        <p:nvSpPr>
          <p:cNvPr id="4" name="Текст 3"/>
          <p:cNvSpPr>
            <a:spLocks noGrp="1"/>
          </p:cNvSpPr>
          <p:nvPr>
            <p:ph type="body" sz="half" idx="2"/>
          </p:nvPr>
        </p:nvSpPr>
        <p:spPr>
          <a:xfrm>
            <a:off x="839791" y="2057400"/>
            <a:ext cx="3932238" cy="3811589"/>
          </a:xfrm>
        </p:spPr>
        <p:txBody>
          <a:bodyPr/>
          <a:lstStyle>
            <a:lvl1pPr marL="0" indent="0">
              <a:buNone/>
              <a:defRPr sz="1600"/>
            </a:lvl1pPr>
            <a:lvl2pPr marL="457211" indent="0">
              <a:buNone/>
              <a:defRPr sz="1401"/>
            </a:lvl2pPr>
            <a:lvl3pPr marL="914423" indent="0">
              <a:buNone/>
              <a:defRPr sz="1200"/>
            </a:lvl3pPr>
            <a:lvl4pPr marL="1371634" indent="0">
              <a:buNone/>
              <a:defRPr sz="1001"/>
            </a:lvl4pPr>
            <a:lvl5pPr marL="1828846" indent="0">
              <a:buNone/>
              <a:defRPr sz="1001"/>
            </a:lvl5pPr>
            <a:lvl6pPr marL="2286057" indent="0">
              <a:buNone/>
              <a:defRPr sz="1001"/>
            </a:lvl6pPr>
            <a:lvl7pPr marL="2743269" indent="0">
              <a:buNone/>
              <a:defRPr sz="1001"/>
            </a:lvl7pPr>
            <a:lvl8pPr marL="3200480" indent="0">
              <a:buNone/>
              <a:defRPr sz="1001"/>
            </a:lvl8pPr>
            <a:lvl9pPr marL="3657691" indent="0">
              <a:buNone/>
              <a:defRPr sz="1001"/>
            </a:lvl9pPr>
          </a:lstStyle>
          <a:p>
            <a:pPr lvl="0"/>
            <a:r>
              <a:rPr lang="ru-RU" smtClean="0"/>
              <a:t>Образец текста</a:t>
            </a:r>
          </a:p>
        </p:txBody>
      </p:sp>
      <p:sp>
        <p:nvSpPr>
          <p:cNvPr id="5" name="Дата 4"/>
          <p:cNvSpPr>
            <a:spLocks noGrp="1"/>
          </p:cNvSpPr>
          <p:nvPr>
            <p:ph type="dt" sz="half" idx="10"/>
          </p:nvPr>
        </p:nvSpPr>
        <p:spPr/>
        <p:txBody>
          <a:bodyPr/>
          <a:lstStyle/>
          <a:p>
            <a:fld id="{0DCBDE77-5324-4CAA-9127-C86ACB54946C}" type="datetimeFigureOut">
              <a:rPr lang="ru-RU" smtClean="0"/>
              <a:t>26.03.2017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87928FCB-B4F8-453C-B903-A5F405D75CF9}" type="slidenum">
              <a:rPr lang="ru-RU" smtClean="0"/>
              <a:t>‹#›</a:t>
            </a:fld>
            <a:endParaRPr lang="ru-RU"/>
          </a:p>
        </p:txBody>
      </p:sp>
    </p:spTree>
    <p:extLst>
      <p:ext uri="{BB962C8B-B14F-4D97-AF65-F5344CB8AC3E}">
        <p14:creationId xmlns:p14="http://schemas.microsoft.com/office/powerpoint/2010/main" val="20934235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DCBDE77-5324-4CAA-9127-C86ACB54946C}" type="datetimeFigureOut">
              <a:rPr lang="ru-RU" smtClean="0"/>
              <a:t>26.03.2017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7928FCB-B4F8-453C-B903-A5F405D75CF9}" type="slidenum">
              <a:rPr lang="ru-RU" smtClean="0"/>
              <a:t>‹#›</a:t>
            </a:fld>
            <a:endParaRPr lang="ru-RU"/>
          </a:p>
        </p:txBody>
      </p:sp>
    </p:spTree>
    <p:extLst>
      <p:ext uri="{BB962C8B-B14F-4D97-AF65-F5344CB8AC3E}">
        <p14:creationId xmlns:p14="http://schemas.microsoft.com/office/powerpoint/2010/main" val="7511731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3" y="365130"/>
            <a:ext cx="2628900" cy="5811836"/>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2" y="365130"/>
            <a:ext cx="7734298" cy="5811836"/>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DCBDE77-5324-4CAA-9127-C86ACB54946C}" type="datetimeFigureOut">
              <a:rPr lang="ru-RU" smtClean="0"/>
              <a:t>26.03.2017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7928FCB-B4F8-453C-B903-A5F405D75CF9}" type="slidenum">
              <a:rPr lang="ru-RU" smtClean="0"/>
              <a:t>‹#›</a:t>
            </a:fld>
            <a:endParaRPr lang="ru-RU"/>
          </a:p>
        </p:txBody>
      </p:sp>
    </p:spTree>
    <p:extLst>
      <p:ext uri="{BB962C8B-B14F-4D97-AF65-F5344CB8AC3E}">
        <p14:creationId xmlns:p14="http://schemas.microsoft.com/office/powerpoint/2010/main" val="33890476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1" y="365128"/>
            <a:ext cx="10515600" cy="1325562"/>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1" y="1825629"/>
            <a:ext cx="10515600" cy="4351337"/>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4" y="6356352"/>
            <a:ext cx="2743199" cy="365124"/>
          </a:xfrm>
          <a:prstGeom prst="rect">
            <a:avLst/>
          </a:prstGeom>
        </p:spPr>
        <p:txBody>
          <a:bodyPr vert="horz" lIns="91440" tIns="45720" rIns="91440" bIns="45720" rtlCol="0" anchor="ctr"/>
          <a:lstStyle>
            <a:lvl1pPr algn="l">
              <a:defRPr sz="1200">
                <a:solidFill>
                  <a:schemeClr val="tx1">
                    <a:tint val="75000"/>
                  </a:schemeClr>
                </a:solidFill>
              </a:defRPr>
            </a:lvl1pPr>
          </a:lstStyle>
          <a:p>
            <a:fld id="{0DCBDE77-5324-4CAA-9127-C86ACB54946C}" type="datetimeFigureOut">
              <a:rPr lang="ru-RU" smtClean="0"/>
              <a:t>26.03.2017</a:t>
            </a:fld>
            <a:endParaRPr lang="ru-RU"/>
          </a:p>
        </p:txBody>
      </p:sp>
      <p:sp>
        <p:nvSpPr>
          <p:cNvPr id="5" name="Нижний колонтитул 4"/>
          <p:cNvSpPr>
            <a:spLocks noGrp="1"/>
          </p:cNvSpPr>
          <p:nvPr>
            <p:ph type="ftr" sz="quarter" idx="3"/>
          </p:nvPr>
        </p:nvSpPr>
        <p:spPr>
          <a:xfrm>
            <a:off x="4038601" y="6356352"/>
            <a:ext cx="4114800" cy="36512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4" y="6356352"/>
            <a:ext cx="2743199" cy="365124"/>
          </a:xfrm>
          <a:prstGeom prst="rect">
            <a:avLst/>
          </a:prstGeom>
        </p:spPr>
        <p:txBody>
          <a:bodyPr vert="horz" lIns="91440" tIns="45720" rIns="91440" bIns="45720" rtlCol="0" anchor="ctr"/>
          <a:lstStyle>
            <a:lvl1pPr algn="r">
              <a:defRPr sz="1200">
                <a:solidFill>
                  <a:schemeClr val="tx1">
                    <a:tint val="75000"/>
                  </a:schemeClr>
                </a:solidFill>
              </a:defRPr>
            </a:lvl1pPr>
          </a:lstStyle>
          <a:p>
            <a:fld id="{87928FCB-B4F8-453C-B903-A5F405D75CF9}" type="slidenum">
              <a:rPr lang="ru-RU" smtClean="0"/>
              <a:t>‹#›</a:t>
            </a:fld>
            <a:endParaRPr lang="ru-RU"/>
          </a:p>
        </p:txBody>
      </p:sp>
    </p:spTree>
    <p:extLst>
      <p:ext uri="{BB962C8B-B14F-4D97-AF65-F5344CB8AC3E}">
        <p14:creationId xmlns:p14="http://schemas.microsoft.com/office/powerpoint/2010/main" val="40762900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6" indent="-228606" algn="l" defTabSz="914423" rtl="0" eaLnBrk="1" latinLnBrk="0" hangingPunct="1">
        <a:lnSpc>
          <a:spcPct val="90000"/>
        </a:lnSpc>
        <a:spcBef>
          <a:spcPts val="1001"/>
        </a:spcBef>
        <a:buFont typeface="Arial" panose="020B0604020202020204" pitchFamily="34" charset="0"/>
        <a:buChar char="•"/>
        <a:defRPr sz="2800" kern="1200">
          <a:solidFill>
            <a:schemeClr val="tx1"/>
          </a:solidFill>
          <a:latin typeface="+mn-lt"/>
          <a:ea typeface="+mn-ea"/>
          <a:cs typeface="+mn-cs"/>
        </a:defRPr>
      </a:lvl1pPr>
      <a:lvl2pPr marL="685818" indent="-228606"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9" indent="-228606"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1" indent="-228606" algn="l" defTabSz="914423"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4pPr>
      <a:lvl5pPr marL="2057452" indent="-228606" algn="l" defTabSz="914423"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5pPr>
      <a:lvl6pPr marL="2514663" indent="-228606" algn="l" defTabSz="914423"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6pPr>
      <a:lvl7pPr marL="2971875" indent="-228606" algn="l" defTabSz="914423"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7pPr>
      <a:lvl8pPr marL="3429086" indent="-228606" algn="l" defTabSz="914423"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8pPr>
      <a:lvl9pPr marL="3886298" indent="-228606" algn="l" defTabSz="914423"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9pPr>
    </p:bodyStyle>
    <p:otherStyle>
      <a:defPPr>
        <a:defRPr lang="ru-RU"/>
      </a:defPPr>
      <a:lvl1pPr marL="0" algn="l" defTabSz="914423" rtl="0" eaLnBrk="1" latinLnBrk="0" hangingPunct="1">
        <a:defRPr sz="1801" kern="1200">
          <a:solidFill>
            <a:schemeClr val="tx1"/>
          </a:solidFill>
          <a:latin typeface="+mn-lt"/>
          <a:ea typeface="+mn-ea"/>
          <a:cs typeface="+mn-cs"/>
        </a:defRPr>
      </a:lvl1pPr>
      <a:lvl2pPr marL="457211" algn="l" defTabSz="914423" rtl="0" eaLnBrk="1" latinLnBrk="0" hangingPunct="1">
        <a:defRPr sz="1801" kern="1200">
          <a:solidFill>
            <a:schemeClr val="tx1"/>
          </a:solidFill>
          <a:latin typeface="+mn-lt"/>
          <a:ea typeface="+mn-ea"/>
          <a:cs typeface="+mn-cs"/>
        </a:defRPr>
      </a:lvl2pPr>
      <a:lvl3pPr marL="914423" algn="l" defTabSz="914423" rtl="0" eaLnBrk="1" latinLnBrk="0" hangingPunct="1">
        <a:defRPr sz="1801" kern="1200">
          <a:solidFill>
            <a:schemeClr val="tx1"/>
          </a:solidFill>
          <a:latin typeface="+mn-lt"/>
          <a:ea typeface="+mn-ea"/>
          <a:cs typeface="+mn-cs"/>
        </a:defRPr>
      </a:lvl3pPr>
      <a:lvl4pPr marL="1371634" algn="l" defTabSz="914423" rtl="0" eaLnBrk="1" latinLnBrk="0" hangingPunct="1">
        <a:defRPr sz="1801" kern="1200">
          <a:solidFill>
            <a:schemeClr val="tx1"/>
          </a:solidFill>
          <a:latin typeface="+mn-lt"/>
          <a:ea typeface="+mn-ea"/>
          <a:cs typeface="+mn-cs"/>
        </a:defRPr>
      </a:lvl4pPr>
      <a:lvl5pPr marL="1828846" algn="l" defTabSz="914423" rtl="0" eaLnBrk="1" latinLnBrk="0" hangingPunct="1">
        <a:defRPr sz="1801" kern="1200">
          <a:solidFill>
            <a:schemeClr val="tx1"/>
          </a:solidFill>
          <a:latin typeface="+mn-lt"/>
          <a:ea typeface="+mn-ea"/>
          <a:cs typeface="+mn-cs"/>
        </a:defRPr>
      </a:lvl5pPr>
      <a:lvl6pPr marL="2286057" algn="l" defTabSz="914423" rtl="0" eaLnBrk="1" latinLnBrk="0" hangingPunct="1">
        <a:defRPr sz="1801" kern="1200">
          <a:solidFill>
            <a:schemeClr val="tx1"/>
          </a:solidFill>
          <a:latin typeface="+mn-lt"/>
          <a:ea typeface="+mn-ea"/>
          <a:cs typeface="+mn-cs"/>
        </a:defRPr>
      </a:lvl6pPr>
      <a:lvl7pPr marL="2743269" algn="l" defTabSz="914423" rtl="0" eaLnBrk="1" latinLnBrk="0" hangingPunct="1">
        <a:defRPr sz="1801" kern="1200">
          <a:solidFill>
            <a:schemeClr val="tx1"/>
          </a:solidFill>
          <a:latin typeface="+mn-lt"/>
          <a:ea typeface="+mn-ea"/>
          <a:cs typeface="+mn-cs"/>
        </a:defRPr>
      </a:lvl7pPr>
      <a:lvl8pPr marL="3200480" algn="l" defTabSz="914423" rtl="0" eaLnBrk="1" latinLnBrk="0" hangingPunct="1">
        <a:defRPr sz="1801" kern="1200">
          <a:solidFill>
            <a:schemeClr val="tx1"/>
          </a:solidFill>
          <a:latin typeface="+mn-lt"/>
          <a:ea typeface="+mn-ea"/>
          <a:cs typeface="+mn-cs"/>
        </a:defRPr>
      </a:lvl8pPr>
      <a:lvl9pPr marL="3657691" algn="l" defTabSz="914423" rtl="0" eaLnBrk="1" latinLnBrk="0" hangingPunct="1">
        <a:defRPr sz="180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2.jpg"/><Relationship Id="rId4" Type="http://schemas.openxmlformats.org/officeDocument/2006/relationships/image" Target="../media/image4.JP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8" Type="http://schemas.openxmlformats.org/officeDocument/2006/relationships/image" Target="../media/image11.jpg"/><Relationship Id="rId3" Type="http://schemas.openxmlformats.org/officeDocument/2006/relationships/image" Target="../media/image6.jpg"/><Relationship Id="rId7" Type="http://schemas.openxmlformats.org/officeDocument/2006/relationships/image" Target="../media/image10.jp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jpg"/><Relationship Id="rId5" Type="http://schemas.openxmlformats.org/officeDocument/2006/relationships/image" Target="../media/image8.jpg"/><Relationship Id="rId4" Type="http://schemas.openxmlformats.org/officeDocument/2006/relationships/image" Target="../media/image7.jpg"/></Relationships>
</file>

<file path=ppt/slides/_rels/slide5.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12.jpeg"/><Relationship Id="rId7"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 Id="rId9" Type="http://schemas.openxmlformats.org/officeDocument/2006/relationships/image" Target="../media/image18.jpg"/></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21.jpg"/></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22.jpg"/></Relationships>
</file>

<file path=ppt/slides/_rels/slide1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24.jpg"/></Relationships>
</file>

<file path=ppt/slides/_rels/slide1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26.jpg"/></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27.jp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24.jpg"/></Relationships>
</file>

<file path=ppt/slides/_rels/slide1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30.jpg"/></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32.jpg"/></Relationships>
</file>

<file path=ppt/slides/_rels/slide19.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34.jp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chemeClr val="accent4">
              <a:lumMod val="20000"/>
              <a:lumOff val="80000"/>
            </a:schemeClr>
          </a:fgClr>
          <a:bgClr>
            <a:schemeClr val="bg1"/>
          </a:bgClr>
        </a:pattFill>
        <a:effectLst/>
      </p:bgPr>
    </p:bg>
    <p:spTree>
      <p:nvGrpSpPr>
        <p:cNvPr id="1" name=""/>
        <p:cNvGrpSpPr/>
        <p:nvPr/>
      </p:nvGrpSpPr>
      <p:grpSpPr>
        <a:xfrm>
          <a:off x="0" y="0"/>
          <a:ext cx="0" cy="0"/>
          <a:chOff x="0" y="0"/>
          <a:chExt cx="0" cy="0"/>
        </a:xfrm>
      </p:grpSpPr>
      <p:sp>
        <p:nvSpPr>
          <p:cNvPr id="8" name="Прямоугольник 7"/>
          <p:cNvSpPr/>
          <p:nvPr/>
        </p:nvSpPr>
        <p:spPr>
          <a:xfrm>
            <a:off x="0" y="980304"/>
            <a:ext cx="12192000" cy="1142878"/>
          </a:xfrm>
          <a:prstGeom prst="rect">
            <a:avLst/>
          </a:prstGeom>
          <a:solidFill>
            <a:schemeClr val="bg1"/>
          </a:solidFill>
          <a:ln>
            <a:solidFill>
              <a:schemeClr val="accent1">
                <a:shade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a:endParaRPr lang="ru-RU"/>
          </a:p>
        </p:txBody>
      </p:sp>
      <p:sp>
        <p:nvSpPr>
          <p:cNvPr id="5" name="Прямоугольник 4"/>
          <p:cNvSpPr/>
          <p:nvPr/>
        </p:nvSpPr>
        <p:spPr>
          <a:xfrm>
            <a:off x="0" y="4781861"/>
            <a:ext cx="12192000" cy="20761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a:endParaRPr lang="ru-RU"/>
          </a:p>
        </p:txBody>
      </p:sp>
      <p:pic>
        <p:nvPicPr>
          <p:cNvPr id="2" name="Рисунок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2634" y="4894289"/>
            <a:ext cx="3192905" cy="1851285"/>
          </a:xfrm>
          <a:prstGeom prst="rect">
            <a:avLst/>
          </a:prstGeom>
        </p:spPr>
      </p:pic>
      <p:pic>
        <p:nvPicPr>
          <p:cNvPr id="3" name="Рисунок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185569" y="4894288"/>
            <a:ext cx="1856529" cy="1851285"/>
          </a:xfrm>
          <a:prstGeom prst="rect">
            <a:avLst/>
          </a:prstGeom>
        </p:spPr>
      </p:pic>
      <p:sp>
        <p:nvSpPr>
          <p:cNvPr id="4" name="TextBox 3"/>
          <p:cNvSpPr txBox="1"/>
          <p:nvPr/>
        </p:nvSpPr>
        <p:spPr>
          <a:xfrm>
            <a:off x="5336499" y="5696263"/>
            <a:ext cx="3028014" cy="461665"/>
          </a:xfrm>
          <a:prstGeom prst="rect">
            <a:avLst/>
          </a:prstGeom>
          <a:noFill/>
        </p:spPr>
        <p:txBody>
          <a:bodyPr wrap="square" rtlCol="0">
            <a:spAutoFit/>
          </a:bodyPr>
          <a:lstStyle/>
          <a:p>
            <a:r>
              <a:rPr lang="en-US" sz="2400" dirty="0">
                <a:latin typeface="Arial Black" panose="020B0A04020102020204" pitchFamily="34" charset="0"/>
              </a:rPr>
              <a:t>MARCH 28, 2017</a:t>
            </a:r>
            <a:endParaRPr lang="ru-RU" sz="2400" dirty="0">
              <a:latin typeface="Arial Black" panose="020B0A04020102020204" pitchFamily="34" charset="0"/>
            </a:endParaRPr>
          </a:p>
        </p:txBody>
      </p:sp>
      <p:sp>
        <p:nvSpPr>
          <p:cNvPr id="6" name="TextBox 5"/>
          <p:cNvSpPr txBox="1"/>
          <p:nvPr/>
        </p:nvSpPr>
        <p:spPr>
          <a:xfrm>
            <a:off x="2483372" y="980305"/>
            <a:ext cx="7225259" cy="1200329"/>
          </a:xfrm>
          <a:prstGeom prst="rect">
            <a:avLst/>
          </a:prstGeom>
          <a:noFill/>
          <a:ln>
            <a:noFill/>
          </a:ln>
        </p:spPr>
        <p:txBody>
          <a:bodyPr wrap="square" rtlCol="0">
            <a:spAutoFit/>
          </a:bodyPr>
          <a:lstStyle/>
          <a:p>
            <a:pPr algn="ctr">
              <a:lnSpc>
                <a:spcPct val="150000"/>
              </a:lnSpc>
            </a:pPr>
            <a:r>
              <a:rPr lang="en-US" sz="2400" b="1" dirty="0">
                <a:latin typeface="Arial Black" panose="020B0A04020102020204" pitchFamily="34" charset="0"/>
              </a:rPr>
              <a:t>METAPHOR SHIFTS IN CONSTRUCTIONS:</a:t>
            </a:r>
            <a:br>
              <a:rPr lang="en-US" sz="2400" b="1" dirty="0">
                <a:latin typeface="Arial Black" panose="020B0A04020102020204" pitchFamily="34" charset="0"/>
              </a:rPr>
            </a:br>
            <a:r>
              <a:rPr lang="en-US" sz="2400" b="1" dirty="0">
                <a:latin typeface="Arial Black" panose="020B0A04020102020204" pitchFamily="34" charset="0"/>
              </a:rPr>
              <a:t>THE RUSSIAN METAPHOR CORPUS</a:t>
            </a:r>
            <a:endParaRPr lang="ru-RU" sz="2400" dirty="0">
              <a:latin typeface="Arial Black" panose="020B0A04020102020204" pitchFamily="34" charset="0"/>
            </a:endParaRPr>
          </a:p>
        </p:txBody>
      </p:sp>
      <p:sp>
        <p:nvSpPr>
          <p:cNvPr id="7" name="TextBox 6"/>
          <p:cNvSpPr txBox="1"/>
          <p:nvPr/>
        </p:nvSpPr>
        <p:spPr>
          <a:xfrm>
            <a:off x="2850753" y="3205504"/>
            <a:ext cx="6490495" cy="461665"/>
          </a:xfrm>
          <a:prstGeom prst="rect">
            <a:avLst/>
          </a:prstGeom>
          <a:noFill/>
        </p:spPr>
        <p:txBody>
          <a:bodyPr wrap="square" rtlCol="0">
            <a:spAutoFit/>
          </a:bodyPr>
          <a:lstStyle/>
          <a:p>
            <a:r>
              <a:rPr lang="en-US" sz="2400" b="1" dirty="0">
                <a:latin typeface="Arial Black" panose="020B0A04020102020204" pitchFamily="34" charset="0"/>
              </a:rPr>
              <a:t>Yulia Badryzlova, Olga </a:t>
            </a:r>
            <a:r>
              <a:rPr lang="en-US" sz="2400" b="1" dirty="0" err="1">
                <a:latin typeface="Arial Black" panose="020B0A04020102020204" pitchFamily="34" charset="0"/>
              </a:rPr>
              <a:t>Lyashevskaya</a:t>
            </a:r>
            <a:endParaRPr lang="ru-RU" sz="2400" b="1" dirty="0">
              <a:latin typeface="Arial Black" panose="020B0A04020102020204" pitchFamily="34" charset="0"/>
            </a:endParaRPr>
          </a:p>
        </p:txBody>
      </p:sp>
    </p:spTree>
    <p:extLst>
      <p:ext uri="{BB962C8B-B14F-4D97-AF65-F5344CB8AC3E}">
        <p14:creationId xmlns:p14="http://schemas.microsoft.com/office/powerpoint/2010/main" val="352866489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chemeClr val="accent4">
              <a:lumMod val="20000"/>
              <a:lumOff val="80000"/>
            </a:schemeClr>
          </a:fgClr>
          <a:bgClr>
            <a:schemeClr val="bg1"/>
          </a:bgClr>
        </a:pattFill>
        <a:effectLst/>
      </p:bgPr>
    </p:bg>
    <p:spTree>
      <p:nvGrpSpPr>
        <p:cNvPr id="1" name=""/>
        <p:cNvGrpSpPr/>
        <p:nvPr/>
      </p:nvGrpSpPr>
      <p:grpSpPr>
        <a:xfrm>
          <a:off x="0" y="0"/>
          <a:ext cx="0" cy="0"/>
          <a:chOff x="0" y="0"/>
          <a:chExt cx="0" cy="0"/>
        </a:xfrm>
      </p:grpSpPr>
      <p:pic>
        <p:nvPicPr>
          <p:cNvPr id="2" name="Рисунок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34785" y="2019205"/>
            <a:ext cx="2856939" cy="2856939"/>
          </a:xfrm>
          <a:prstGeom prst="rect">
            <a:avLst/>
          </a:prstGeom>
        </p:spPr>
      </p:pic>
      <p:pic>
        <p:nvPicPr>
          <p:cNvPr id="3" name="Рисунок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92327" y="2019205"/>
            <a:ext cx="2626361" cy="2839721"/>
          </a:xfrm>
          <a:prstGeom prst="rect">
            <a:avLst/>
          </a:prstGeom>
        </p:spPr>
      </p:pic>
      <p:pic>
        <p:nvPicPr>
          <p:cNvPr id="4" name="Рисунок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595507" y="1"/>
            <a:ext cx="1596494" cy="1591984"/>
          </a:xfrm>
          <a:prstGeom prst="rect">
            <a:avLst/>
          </a:prstGeom>
        </p:spPr>
      </p:pic>
      <p:sp>
        <p:nvSpPr>
          <p:cNvPr id="5" name="Прямоугольник 4"/>
          <p:cNvSpPr/>
          <p:nvPr/>
        </p:nvSpPr>
        <p:spPr>
          <a:xfrm>
            <a:off x="10595507" y="-1"/>
            <a:ext cx="1639105" cy="1591985"/>
          </a:xfrm>
          <a:prstGeom prst="rect">
            <a:avLst/>
          </a:prstGeom>
          <a:solidFill>
            <a:schemeClr val="accent4">
              <a:lumMod val="20000"/>
              <a:lumOff val="80000"/>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a:endParaRPr lang="ru-RU"/>
          </a:p>
        </p:txBody>
      </p:sp>
      <p:sp>
        <p:nvSpPr>
          <p:cNvPr id="7" name="Прямоугольник 6"/>
          <p:cNvSpPr/>
          <p:nvPr/>
        </p:nvSpPr>
        <p:spPr>
          <a:xfrm>
            <a:off x="1763842" y="110991"/>
            <a:ext cx="7575031" cy="922945"/>
          </a:xfrm>
          <a:prstGeom prst="rect">
            <a:avLst/>
          </a:prstGeom>
        </p:spPr>
        <p:txBody>
          <a:bodyPr wrap="square">
            <a:spAutoFit/>
          </a:bodyPr>
          <a:lstStyle/>
          <a:p>
            <a:pPr algn="ctr"/>
            <a:r>
              <a:rPr lang="en-US" dirty="0">
                <a:latin typeface="Arial Black" panose="020B0A04020102020204" pitchFamily="34" charset="0"/>
              </a:rPr>
              <a:t>National Research University Higher School of Economics</a:t>
            </a:r>
          </a:p>
          <a:p>
            <a:pPr algn="ctr"/>
            <a:r>
              <a:rPr lang="en-US" dirty="0">
                <a:latin typeface="Arial Black" panose="020B0A04020102020204" pitchFamily="34" charset="0"/>
              </a:rPr>
              <a:t>School of Linguistics </a:t>
            </a:r>
          </a:p>
          <a:p>
            <a:pPr algn="ctr"/>
            <a:r>
              <a:rPr lang="en-US" dirty="0">
                <a:latin typeface="Arial Black" panose="020B0A04020102020204" pitchFamily="34" charset="0"/>
              </a:rPr>
              <a:t>Moscow, Russia</a:t>
            </a:r>
            <a:endParaRPr lang="ru-RU" dirty="0">
              <a:latin typeface="Arial Black" panose="020B0A04020102020204" pitchFamily="34" charset="0"/>
            </a:endParaRPr>
          </a:p>
        </p:txBody>
      </p:sp>
      <p:sp>
        <p:nvSpPr>
          <p:cNvPr id="8" name="TextBox 7"/>
          <p:cNvSpPr txBox="1"/>
          <p:nvPr/>
        </p:nvSpPr>
        <p:spPr>
          <a:xfrm>
            <a:off x="1848786" y="5336370"/>
            <a:ext cx="3702570" cy="830997"/>
          </a:xfrm>
          <a:prstGeom prst="rect">
            <a:avLst/>
          </a:prstGeom>
          <a:noFill/>
        </p:spPr>
        <p:txBody>
          <a:bodyPr wrap="square" rtlCol="0">
            <a:spAutoFit/>
          </a:bodyPr>
          <a:lstStyle/>
          <a:p>
            <a:pPr algn="ctr"/>
            <a:r>
              <a:rPr lang="en-US" sz="2400" dirty="0">
                <a:latin typeface="Arial Black" panose="020B0A04020102020204" pitchFamily="34" charset="0"/>
              </a:rPr>
              <a:t>YULIA BADRYZLOVA</a:t>
            </a:r>
          </a:p>
          <a:p>
            <a:pPr algn="ctr"/>
            <a:r>
              <a:rPr lang="en-US" sz="2400" dirty="0">
                <a:latin typeface="Arial Black" panose="020B0A04020102020204" pitchFamily="34" charset="0"/>
              </a:rPr>
              <a:t>PhD Student</a:t>
            </a:r>
            <a:endParaRPr lang="ru-RU" sz="2400" dirty="0">
              <a:latin typeface="Arial Black" panose="020B0A04020102020204" pitchFamily="34" charset="0"/>
            </a:endParaRPr>
          </a:p>
        </p:txBody>
      </p:sp>
      <p:sp>
        <p:nvSpPr>
          <p:cNvPr id="9" name="TextBox 8"/>
          <p:cNvSpPr txBox="1"/>
          <p:nvPr/>
        </p:nvSpPr>
        <p:spPr>
          <a:xfrm>
            <a:off x="6471304" y="5336370"/>
            <a:ext cx="4124203" cy="830997"/>
          </a:xfrm>
          <a:prstGeom prst="rect">
            <a:avLst/>
          </a:prstGeom>
          <a:noFill/>
        </p:spPr>
        <p:txBody>
          <a:bodyPr wrap="square" rtlCol="0">
            <a:spAutoFit/>
          </a:bodyPr>
          <a:lstStyle/>
          <a:p>
            <a:pPr algn="ctr"/>
            <a:r>
              <a:rPr lang="en-US" sz="2400" dirty="0">
                <a:latin typeface="Arial Black" panose="020B0A04020102020204" pitchFamily="34" charset="0"/>
              </a:rPr>
              <a:t>OLGA LYASHEVSKAYA</a:t>
            </a:r>
          </a:p>
          <a:p>
            <a:pPr algn="ctr"/>
            <a:r>
              <a:rPr lang="en-US" sz="2400" dirty="0">
                <a:latin typeface="Arial Black" panose="020B0A04020102020204" pitchFamily="34" charset="0"/>
              </a:rPr>
              <a:t>Professor</a:t>
            </a:r>
            <a:endParaRPr lang="ru-RU" sz="2400" dirty="0">
              <a:latin typeface="Arial Black" panose="020B0A04020102020204" pitchFamily="34" charset="0"/>
            </a:endParaRPr>
          </a:p>
        </p:txBody>
      </p:sp>
    </p:spTree>
    <p:extLst>
      <p:ext uri="{BB962C8B-B14F-4D97-AF65-F5344CB8AC3E}">
        <p14:creationId xmlns:p14="http://schemas.microsoft.com/office/powerpoint/2010/main" val="16836958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https://benjaminpattiruhu.files.wordpress.com/2016/01/choc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9093" y="1"/>
            <a:ext cx="12858750"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334851" y="12880"/>
            <a:ext cx="12891753" cy="6858000"/>
          </a:xfrm>
          <a:prstGeom prst="rect">
            <a:avLst/>
          </a:prstGeom>
          <a:solidFill>
            <a:srgbClr val="FFF9E7">
              <a:alpha val="4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 name="Прямоугольник 4"/>
          <p:cNvSpPr/>
          <p:nvPr/>
        </p:nvSpPr>
        <p:spPr>
          <a:xfrm>
            <a:off x="-334851" y="4008549"/>
            <a:ext cx="12858750" cy="14939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TextBox 5"/>
          <p:cNvSpPr txBox="1"/>
          <p:nvPr/>
        </p:nvSpPr>
        <p:spPr>
          <a:xfrm>
            <a:off x="1017430" y="4466684"/>
            <a:ext cx="10200069" cy="461665"/>
          </a:xfrm>
          <a:prstGeom prst="rect">
            <a:avLst/>
          </a:prstGeom>
          <a:noFill/>
        </p:spPr>
        <p:txBody>
          <a:bodyPr wrap="square" rtlCol="0">
            <a:spAutoFit/>
          </a:bodyPr>
          <a:lstStyle/>
          <a:p>
            <a:r>
              <a:rPr lang="en-US" sz="2400" dirty="0" err="1">
                <a:latin typeface="Arial Black" panose="020B0A04020102020204" pitchFamily="34" charset="0"/>
              </a:rPr>
              <a:t>CREMe</a:t>
            </a:r>
            <a:r>
              <a:rPr lang="en-US" sz="2400" dirty="0">
                <a:latin typeface="Arial Black" panose="020B0A04020102020204" pitchFamily="34" charset="0"/>
              </a:rPr>
              <a:t>: </a:t>
            </a:r>
            <a:r>
              <a:rPr lang="en-US" sz="2400" dirty="0">
                <a:latin typeface="Arial Black" panose="020B0A04020102020204" pitchFamily="34" charset="0"/>
              </a:rPr>
              <a:t>THE EXPERIMENTAL RUSSIAN METAPHOR CORPUS</a:t>
            </a:r>
            <a:endParaRPr lang="ru-RU" sz="2400" dirty="0">
              <a:latin typeface="Arial Black" panose="020B0A04020102020204" pitchFamily="34" charset="0"/>
            </a:endParaRPr>
          </a:p>
        </p:txBody>
      </p:sp>
    </p:spTree>
    <p:extLst>
      <p:ext uri="{BB962C8B-B14F-4D97-AF65-F5344CB8AC3E}">
        <p14:creationId xmlns:p14="http://schemas.microsoft.com/office/powerpoint/2010/main" val="3369288711"/>
      </p:ext>
    </p:extLst>
  </p:cSld>
  <p:clrMapOvr>
    <a:masterClrMapping/>
  </p:clrMapOvr>
  <mc:AlternateContent xmlns:mc="http://schemas.openxmlformats.org/markup-compatibility/2006">
    <mc:Choice xmlns:p14="http://schemas.microsoft.com/office/powerpoint/2010/main" Requires="p14">
      <p:transition spd="slow" p14:dur="2000" advTm="8456"/>
    </mc:Choice>
    <mc:Fallback>
      <p:transition spd="slow" advTm="8456"/>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6638501" cy="2430489"/>
          </a:xfrm>
          <a:prstGeom prst="rect">
            <a:avLst/>
          </a:prstGeom>
        </p:spPr>
      </p:pic>
      <p:pic>
        <p:nvPicPr>
          <p:cNvPr id="6" name="Рисунок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430489"/>
            <a:ext cx="7090348" cy="2120642"/>
          </a:xfrm>
          <a:prstGeom prst="rect">
            <a:avLst/>
          </a:prstGeom>
        </p:spPr>
      </p:pic>
      <p:pic>
        <p:nvPicPr>
          <p:cNvPr id="7" name="Рисунок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09527" y="1"/>
            <a:ext cx="6881796" cy="2133306"/>
          </a:xfrm>
          <a:prstGeom prst="rect">
            <a:avLst/>
          </a:prstGeom>
        </p:spPr>
      </p:pic>
      <p:pic>
        <p:nvPicPr>
          <p:cNvPr id="8" name="Рисунок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518946" y="2133305"/>
            <a:ext cx="6739129" cy="2898649"/>
          </a:xfrm>
          <a:prstGeom prst="rect">
            <a:avLst/>
          </a:prstGeom>
        </p:spPr>
      </p:pic>
      <p:pic>
        <p:nvPicPr>
          <p:cNvPr id="10" name="Рисунок 9"/>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60237" y="4551131"/>
            <a:ext cx="6569763" cy="2480258"/>
          </a:xfrm>
          <a:prstGeom prst="rect">
            <a:avLst/>
          </a:prstGeom>
        </p:spPr>
      </p:pic>
      <p:pic>
        <p:nvPicPr>
          <p:cNvPr id="9" name="Рисунок 8"/>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578769" y="4551132"/>
            <a:ext cx="10058400" cy="4135659"/>
          </a:xfrm>
          <a:prstGeom prst="rect">
            <a:avLst/>
          </a:prstGeom>
        </p:spPr>
      </p:pic>
      <p:sp>
        <p:nvSpPr>
          <p:cNvPr id="3" name="Прямоугольник 2"/>
          <p:cNvSpPr/>
          <p:nvPr/>
        </p:nvSpPr>
        <p:spPr>
          <a:xfrm>
            <a:off x="-91855" y="3"/>
            <a:ext cx="13221602" cy="7360171"/>
          </a:xfrm>
          <a:prstGeom prst="rect">
            <a:avLst/>
          </a:prstGeom>
          <a:solidFill>
            <a:srgbClr val="FFF2CC">
              <a:alpha val="5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Прямоугольник 10"/>
          <p:cNvSpPr/>
          <p:nvPr/>
        </p:nvSpPr>
        <p:spPr>
          <a:xfrm>
            <a:off x="-91853" y="616690"/>
            <a:ext cx="13349929" cy="1332976"/>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TextBox 11"/>
          <p:cNvSpPr txBox="1"/>
          <p:nvPr/>
        </p:nvSpPr>
        <p:spPr>
          <a:xfrm>
            <a:off x="767602" y="733420"/>
            <a:ext cx="10586724" cy="1200329"/>
          </a:xfrm>
          <a:prstGeom prst="rect">
            <a:avLst/>
          </a:prstGeom>
          <a:noFill/>
        </p:spPr>
        <p:txBody>
          <a:bodyPr wrap="square" rtlCol="0">
            <a:spAutoFit/>
          </a:bodyPr>
          <a:lstStyle/>
          <a:p>
            <a:pPr algn="ctr"/>
            <a:r>
              <a:rPr lang="en-US" sz="2400" dirty="0" err="1">
                <a:latin typeface="Arial Black" panose="020B0A04020102020204" pitchFamily="34" charset="0"/>
              </a:rPr>
              <a:t>SynTagRus</a:t>
            </a:r>
            <a:endParaRPr lang="en-US" sz="2400" dirty="0">
              <a:latin typeface="Arial Black" panose="020B0A04020102020204" pitchFamily="34" charset="0"/>
            </a:endParaRPr>
          </a:p>
          <a:p>
            <a:pPr algn="ctr"/>
            <a:r>
              <a:rPr lang="en-US" sz="2400" dirty="0">
                <a:latin typeface="Arial Black" panose="020B0A04020102020204" pitchFamily="34" charset="0"/>
              </a:rPr>
              <a:t>SYNTACTICALLY AND SEMANTICALLY ANNOTATED </a:t>
            </a:r>
          </a:p>
          <a:p>
            <a:pPr algn="ctr"/>
            <a:r>
              <a:rPr lang="en-US" sz="2400" dirty="0">
                <a:latin typeface="Arial Black" panose="020B0A04020102020204" pitchFamily="34" charset="0"/>
              </a:rPr>
              <a:t>RUSSIAN CORPUS</a:t>
            </a:r>
            <a:endParaRPr lang="ru-RU" sz="2400" dirty="0">
              <a:latin typeface="Arial Black" panose="020B0A04020102020204" pitchFamily="34" charset="0"/>
            </a:endParaRPr>
          </a:p>
        </p:txBody>
      </p:sp>
      <p:sp>
        <p:nvSpPr>
          <p:cNvPr id="13" name="Прямоугольник 12"/>
          <p:cNvSpPr/>
          <p:nvPr/>
        </p:nvSpPr>
        <p:spPr>
          <a:xfrm>
            <a:off x="831069" y="2365017"/>
            <a:ext cx="2548327" cy="659567"/>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4" name="TextBox 13"/>
          <p:cNvSpPr txBox="1"/>
          <p:nvPr/>
        </p:nvSpPr>
        <p:spPr>
          <a:xfrm>
            <a:off x="831068" y="2474711"/>
            <a:ext cx="2353455" cy="461665"/>
          </a:xfrm>
          <a:prstGeom prst="rect">
            <a:avLst/>
          </a:prstGeom>
          <a:noFill/>
        </p:spPr>
        <p:txBody>
          <a:bodyPr wrap="square" rtlCol="0">
            <a:spAutoFit/>
          </a:bodyPr>
          <a:lstStyle/>
          <a:p>
            <a:r>
              <a:rPr lang="ru-RU" sz="2400" dirty="0">
                <a:latin typeface="Arial Black" panose="020B0A04020102020204" pitchFamily="34" charset="0"/>
                <a:sym typeface="Symbol" panose="05050102010706020507" pitchFamily="18" charset="2"/>
              </a:rPr>
              <a:t></a:t>
            </a:r>
            <a:r>
              <a:rPr lang="en-US" sz="2400" dirty="0">
                <a:latin typeface="Arial Black" panose="020B0A04020102020204" pitchFamily="34" charset="0"/>
                <a:sym typeface="Symbol" panose="05050102010706020507" pitchFamily="18" charset="2"/>
              </a:rPr>
              <a:t> 1m tokens</a:t>
            </a:r>
            <a:endParaRPr lang="ru-RU" sz="2400" dirty="0">
              <a:latin typeface="Arial Black" panose="020B0A04020102020204" pitchFamily="34" charset="0"/>
            </a:endParaRPr>
          </a:p>
        </p:txBody>
      </p:sp>
      <p:sp>
        <p:nvSpPr>
          <p:cNvPr id="15" name="Прямоугольник 14"/>
          <p:cNvSpPr/>
          <p:nvPr/>
        </p:nvSpPr>
        <p:spPr>
          <a:xfrm>
            <a:off x="7285223" y="2723783"/>
            <a:ext cx="3792511" cy="964812"/>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6" name="TextBox 15"/>
          <p:cNvSpPr txBox="1"/>
          <p:nvPr/>
        </p:nvSpPr>
        <p:spPr>
          <a:xfrm>
            <a:off x="7330194" y="2749999"/>
            <a:ext cx="4009143" cy="830997"/>
          </a:xfrm>
          <a:prstGeom prst="rect">
            <a:avLst/>
          </a:prstGeom>
          <a:noFill/>
        </p:spPr>
        <p:txBody>
          <a:bodyPr wrap="square" rtlCol="0">
            <a:spAutoFit/>
          </a:bodyPr>
          <a:lstStyle/>
          <a:p>
            <a:r>
              <a:rPr lang="en-US" sz="2400" dirty="0">
                <a:latin typeface="Arial Black" panose="020B0A04020102020204" pitchFamily="34" charset="0"/>
              </a:rPr>
              <a:t>69 types of dependency relations</a:t>
            </a:r>
            <a:endParaRPr lang="ru-RU" sz="2400" dirty="0">
              <a:latin typeface="Arial Black" panose="020B0A04020102020204" pitchFamily="34" charset="0"/>
            </a:endParaRPr>
          </a:p>
        </p:txBody>
      </p:sp>
      <p:sp>
        <p:nvSpPr>
          <p:cNvPr id="17" name="Прямоугольник 16"/>
          <p:cNvSpPr/>
          <p:nvPr/>
        </p:nvSpPr>
        <p:spPr>
          <a:xfrm>
            <a:off x="1805176" y="3588497"/>
            <a:ext cx="3904350" cy="810607"/>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8" name="TextBox 17"/>
          <p:cNvSpPr txBox="1"/>
          <p:nvPr/>
        </p:nvSpPr>
        <p:spPr>
          <a:xfrm>
            <a:off x="2105231" y="3584086"/>
            <a:ext cx="3807502" cy="830997"/>
          </a:xfrm>
          <a:prstGeom prst="rect">
            <a:avLst/>
          </a:prstGeom>
          <a:noFill/>
        </p:spPr>
        <p:txBody>
          <a:bodyPr wrap="square" rtlCol="0">
            <a:spAutoFit/>
          </a:bodyPr>
          <a:lstStyle/>
          <a:p>
            <a:r>
              <a:rPr lang="en-US" sz="2400" dirty="0">
                <a:latin typeface="Arial Black" panose="020B0A04020102020204" pitchFamily="34" charset="0"/>
              </a:rPr>
              <a:t>Full morphological information</a:t>
            </a:r>
            <a:endParaRPr lang="ru-RU" sz="2400" dirty="0">
              <a:latin typeface="Arial Black" panose="020B0A04020102020204" pitchFamily="34" charset="0"/>
            </a:endParaRPr>
          </a:p>
        </p:txBody>
      </p:sp>
      <p:sp>
        <p:nvSpPr>
          <p:cNvPr id="19" name="Прямоугольник 18"/>
          <p:cNvSpPr/>
          <p:nvPr/>
        </p:nvSpPr>
        <p:spPr>
          <a:xfrm>
            <a:off x="6270611" y="5371852"/>
            <a:ext cx="4285552" cy="810607"/>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0" name="TextBox 19"/>
          <p:cNvSpPr txBox="1"/>
          <p:nvPr/>
        </p:nvSpPr>
        <p:spPr>
          <a:xfrm>
            <a:off x="6408816" y="5349159"/>
            <a:ext cx="4009143" cy="830997"/>
          </a:xfrm>
          <a:prstGeom prst="rect">
            <a:avLst/>
          </a:prstGeom>
          <a:noFill/>
        </p:spPr>
        <p:txBody>
          <a:bodyPr wrap="square" rtlCol="0">
            <a:spAutoFit/>
          </a:bodyPr>
          <a:lstStyle/>
          <a:p>
            <a:r>
              <a:rPr lang="en-US" sz="2400" dirty="0">
                <a:latin typeface="Arial Black" panose="020B0A04020102020204" pitchFamily="34" charset="0"/>
              </a:rPr>
              <a:t>84 types of lexical functions (collocates)</a:t>
            </a:r>
            <a:endParaRPr lang="ru-RU" sz="2400" dirty="0">
              <a:latin typeface="Arial Black" panose="020B0A04020102020204" pitchFamily="34" charset="0"/>
            </a:endParaRPr>
          </a:p>
        </p:txBody>
      </p:sp>
      <p:sp>
        <p:nvSpPr>
          <p:cNvPr id="21" name="Прямоугольник 20"/>
          <p:cNvSpPr/>
          <p:nvPr/>
        </p:nvSpPr>
        <p:spPr>
          <a:xfrm>
            <a:off x="1402398" y="6029838"/>
            <a:ext cx="3394454" cy="828162"/>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2" name="TextBox 21"/>
          <p:cNvSpPr txBox="1"/>
          <p:nvPr/>
        </p:nvSpPr>
        <p:spPr>
          <a:xfrm>
            <a:off x="1586737" y="6167983"/>
            <a:ext cx="2741334" cy="461665"/>
          </a:xfrm>
          <a:prstGeom prst="rect">
            <a:avLst/>
          </a:prstGeom>
          <a:noFill/>
        </p:spPr>
        <p:txBody>
          <a:bodyPr wrap="square" rtlCol="0">
            <a:spAutoFit/>
          </a:bodyPr>
          <a:lstStyle/>
          <a:p>
            <a:r>
              <a:rPr lang="en-US" sz="2400" dirty="0">
                <a:latin typeface="Arial Black" panose="020B0A04020102020204" pitchFamily="34" charset="0"/>
              </a:rPr>
              <a:t>hand-corrected</a:t>
            </a:r>
            <a:endParaRPr lang="ru-RU" sz="2400" dirty="0">
              <a:latin typeface="Arial Black" panose="020B0A04020102020204" pitchFamily="34" charset="0"/>
            </a:endParaRPr>
          </a:p>
        </p:txBody>
      </p:sp>
    </p:spTree>
    <p:extLst>
      <p:ext uri="{BB962C8B-B14F-4D97-AF65-F5344CB8AC3E}">
        <p14:creationId xmlns:p14="http://schemas.microsoft.com/office/powerpoint/2010/main" val="3998683356"/>
      </p:ext>
    </p:extLst>
  </p:cSld>
  <p:clrMapOvr>
    <a:masterClrMapping/>
  </p:clrMapOvr>
  <mc:AlternateContent xmlns:mc="http://schemas.openxmlformats.org/markup-compatibility/2006">
    <mc:Choice xmlns:p14="http://schemas.microsoft.com/office/powerpoint/2010/main" Requires="p14">
      <p:transition spd="slow" p14:dur="2000" advTm="3558"/>
    </mc:Choice>
    <mc:Fallback>
      <p:transition spd="slow" advTm="3558"/>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http://www.michiganautolaw.com/wp-content/uploads/2015/01/Good-riddance-to-2014-No-Fault-reform-bill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59065" y="2804577"/>
            <a:ext cx="4939010" cy="3289329"/>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s://static2.stuff.co.nz/1360498312/617/8285617.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486410"/>
            <a:ext cx="5886450" cy="3429001"/>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http://www.freelancefridge.com/wp-content/uploads/2015/11/rust-robot-cartoon-big.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488679" y="1"/>
            <a:ext cx="3390900" cy="4314826"/>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https://www.colourbox.com/preview/1576063-the-abstract-figure-of-the-smoke-on-a-black-background.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484455" y="2964305"/>
            <a:ext cx="2707546" cy="4503195"/>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http://www.zoo-ekzo.ru/sites/default/files/styles/large/public/accipiter_gentilis.jpg?itok=e2bj3WjJ"/>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759066" y="-21588"/>
            <a:ext cx="4001321" cy="3040738"/>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http://s7d2.scene7.com/is/image/Caterpillar/C755021?$cc-s$"/>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345366"/>
            <a:ext cx="3409950" cy="2763535"/>
          </a:xfrm>
          <a:prstGeom prst="rect">
            <a:avLst/>
          </a:prstGeom>
          <a:noFill/>
          <a:extLst>
            <a:ext uri="{909E8E84-426E-40DD-AFC4-6F175D3DCCD1}">
              <a14:hiddenFill xmlns:a14="http://schemas.microsoft.com/office/drawing/2010/main">
                <a:solidFill>
                  <a:srgbClr val="FFFFFF"/>
                </a:solidFill>
              </a14:hiddenFill>
            </a:ext>
          </a:extLst>
        </p:spPr>
      </p:pic>
      <p:pic>
        <p:nvPicPr>
          <p:cNvPr id="2" name="Рисунок 1"/>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249898" y="615648"/>
            <a:ext cx="1524000" cy="2543175"/>
          </a:xfrm>
          <a:prstGeom prst="rect">
            <a:avLst/>
          </a:prstGeom>
        </p:spPr>
      </p:pic>
      <p:sp>
        <p:nvSpPr>
          <p:cNvPr id="3" name="Прямоугольник 2"/>
          <p:cNvSpPr/>
          <p:nvPr/>
        </p:nvSpPr>
        <p:spPr>
          <a:xfrm>
            <a:off x="0" y="-8710"/>
            <a:ext cx="12192000" cy="6937001"/>
          </a:xfrm>
          <a:prstGeom prst="rect">
            <a:avLst/>
          </a:prstGeom>
          <a:solidFill>
            <a:schemeClr val="accent4">
              <a:lumMod val="20000"/>
              <a:lumOff val="80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1727543" y="2412249"/>
            <a:ext cx="4553878" cy="1149548"/>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9" name="Прямоугольник 18"/>
          <p:cNvSpPr/>
          <p:nvPr/>
        </p:nvSpPr>
        <p:spPr>
          <a:xfrm>
            <a:off x="6979760" y="3839988"/>
            <a:ext cx="5009393" cy="1149548"/>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TextBox 8"/>
          <p:cNvSpPr txBox="1"/>
          <p:nvPr/>
        </p:nvSpPr>
        <p:spPr>
          <a:xfrm>
            <a:off x="2300914" y="2763017"/>
            <a:ext cx="3257769" cy="584775"/>
          </a:xfrm>
          <a:prstGeom prst="rect">
            <a:avLst/>
          </a:prstGeom>
          <a:noFill/>
        </p:spPr>
        <p:txBody>
          <a:bodyPr wrap="square" rtlCol="0">
            <a:spAutoFit/>
          </a:bodyPr>
          <a:lstStyle/>
          <a:p>
            <a:r>
              <a:rPr lang="en-US" sz="3200" dirty="0">
                <a:latin typeface="Arial Black" panose="020B0A04020102020204" pitchFamily="34" charset="0"/>
              </a:rPr>
              <a:t>ANNOTATING</a:t>
            </a:r>
            <a:endParaRPr lang="ru-RU" sz="3200" dirty="0">
              <a:latin typeface="Arial Black" panose="020B0A04020102020204" pitchFamily="34" charset="0"/>
            </a:endParaRPr>
          </a:p>
        </p:txBody>
      </p:sp>
      <p:sp>
        <p:nvSpPr>
          <p:cNvPr id="10" name="TextBox 9"/>
          <p:cNvSpPr txBox="1"/>
          <p:nvPr/>
        </p:nvSpPr>
        <p:spPr>
          <a:xfrm>
            <a:off x="8093708" y="4122376"/>
            <a:ext cx="2882358" cy="584775"/>
          </a:xfrm>
          <a:prstGeom prst="rect">
            <a:avLst/>
          </a:prstGeom>
          <a:noFill/>
        </p:spPr>
        <p:txBody>
          <a:bodyPr wrap="square" rtlCol="0">
            <a:spAutoFit/>
          </a:bodyPr>
          <a:lstStyle/>
          <a:p>
            <a:r>
              <a:rPr lang="en-US" sz="3200" dirty="0">
                <a:latin typeface="Arial Black" panose="020B0A04020102020204" pitchFamily="34" charset="0"/>
              </a:rPr>
              <a:t>METAPHOR</a:t>
            </a:r>
            <a:endParaRPr lang="ru-RU" sz="3200" dirty="0">
              <a:latin typeface="Arial Black" panose="020B0A04020102020204" pitchFamily="34" charset="0"/>
            </a:endParaRPr>
          </a:p>
        </p:txBody>
      </p:sp>
    </p:spTree>
    <p:extLst>
      <p:ext uri="{BB962C8B-B14F-4D97-AF65-F5344CB8AC3E}">
        <p14:creationId xmlns:p14="http://schemas.microsoft.com/office/powerpoint/2010/main" val="4050533137"/>
      </p:ext>
    </p:extLst>
  </p:cSld>
  <p:clrMapOvr>
    <a:masterClrMapping/>
  </p:clrMapOvr>
  <mc:AlternateContent xmlns:mc="http://schemas.openxmlformats.org/markup-compatibility/2006">
    <mc:Choice xmlns:p14="http://schemas.microsoft.com/office/powerpoint/2010/main" Requires="p14">
      <p:transition spd="slow" p14:dur="2000" advTm="3300"/>
    </mc:Choice>
    <mc:Fallback>
      <p:transition spd="slow" advTm="330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s://static2.stuff.co.nz/1360498312/617/8285617.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
            <a:ext cx="12192000" cy="7102138"/>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0" y="0"/>
            <a:ext cx="12192000" cy="7120329"/>
          </a:xfrm>
          <a:prstGeom prst="rect">
            <a:avLst/>
          </a:prstGeom>
          <a:solidFill>
            <a:schemeClr val="bg1">
              <a:alpha val="6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TextBox 3"/>
          <p:cNvSpPr txBox="1"/>
          <p:nvPr/>
        </p:nvSpPr>
        <p:spPr>
          <a:xfrm>
            <a:off x="2983043" y="1043015"/>
            <a:ext cx="5362466" cy="584775"/>
          </a:xfrm>
          <a:prstGeom prst="rect">
            <a:avLst/>
          </a:prstGeom>
          <a:noFill/>
        </p:spPr>
        <p:txBody>
          <a:bodyPr wrap="square" rtlCol="0">
            <a:spAutoFit/>
          </a:bodyPr>
          <a:lstStyle/>
          <a:p>
            <a:r>
              <a:rPr lang="en-US" sz="3200" dirty="0">
                <a:latin typeface="Arial Black" panose="020B0A04020102020204" pitchFamily="34" charset="0"/>
              </a:rPr>
              <a:t>INDIRECT METAPHOR</a:t>
            </a:r>
            <a:endParaRPr lang="ru-RU" sz="3200" dirty="0">
              <a:latin typeface="Arial Black" panose="020B0A04020102020204" pitchFamily="34" charset="0"/>
            </a:endParaRPr>
          </a:p>
        </p:txBody>
      </p:sp>
      <p:sp>
        <p:nvSpPr>
          <p:cNvPr id="5" name="TextBox 4"/>
          <p:cNvSpPr txBox="1"/>
          <p:nvPr/>
        </p:nvSpPr>
        <p:spPr>
          <a:xfrm>
            <a:off x="8457169" y="2082643"/>
            <a:ext cx="1304145" cy="461665"/>
          </a:xfrm>
          <a:prstGeom prst="rect">
            <a:avLst/>
          </a:prstGeom>
          <a:noFill/>
        </p:spPr>
        <p:txBody>
          <a:bodyPr wrap="square" rtlCol="0">
            <a:spAutoFit/>
          </a:bodyPr>
          <a:lstStyle/>
          <a:p>
            <a:r>
              <a:rPr lang="en-US" sz="2400" dirty="0">
                <a:latin typeface="Arial Black" panose="020B0A04020102020204" pitchFamily="34" charset="0"/>
              </a:rPr>
              <a:t>MIPVU</a:t>
            </a:r>
            <a:endParaRPr lang="ru-RU" sz="2400" dirty="0">
              <a:latin typeface="Arial Black" panose="020B0A04020102020204" pitchFamily="34" charset="0"/>
            </a:endParaRPr>
          </a:p>
        </p:txBody>
      </p:sp>
      <p:sp>
        <p:nvSpPr>
          <p:cNvPr id="6" name="TextBox 5"/>
          <p:cNvSpPr txBox="1"/>
          <p:nvPr/>
        </p:nvSpPr>
        <p:spPr>
          <a:xfrm>
            <a:off x="1648917" y="2400570"/>
            <a:ext cx="2968052" cy="461665"/>
          </a:xfrm>
          <a:prstGeom prst="rect">
            <a:avLst/>
          </a:prstGeom>
          <a:noFill/>
        </p:spPr>
        <p:txBody>
          <a:bodyPr wrap="square" rtlCol="0">
            <a:spAutoFit/>
          </a:bodyPr>
          <a:lstStyle/>
          <a:p>
            <a:r>
              <a:rPr lang="en-US" sz="2400" dirty="0">
                <a:latin typeface="Arial Black" panose="020B0A04020102020204" pitchFamily="34" charset="0"/>
              </a:rPr>
              <a:t>BASIC MEANING</a:t>
            </a:r>
            <a:endParaRPr lang="ru-RU" sz="2400" dirty="0">
              <a:latin typeface="Arial Black" panose="020B0A04020102020204" pitchFamily="34" charset="0"/>
            </a:endParaRPr>
          </a:p>
        </p:txBody>
      </p:sp>
      <p:sp>
        <p:nvSpPr>
          <p:cNvPr id="8" name="TextBox 7"/>
          <p:cNvSpPr txBox="1"/>
          <p:nvPr/>
        </p:nvSpPr>
        <p:spPr>
          <a:xfrm>
            <a:off x="5555732" y="3061276"/>
            <a:ext cx="2079886" cy="461665"/>
          </a:xfrm>
          <a:prstGeom prst="rect">
            <a:avLst/>
          </a:prstGeom>
          <a:noFill/>
        </p:spPr>
        <p:txBody>
          <a:bodyPr wrap="square" rtlCol="0">
            <a:spAutoFit/>
          </a:bodyPr>
          <a:lstStyle/>
          <a:p>
            <a:r>
              <a:rPr lang="en-US" sz="2400" dirty="0">
                <a:latin typeface="Arial Black" panose="020B0A04020102020204" pitchFamily="34" charset="0"/>
              </a:rPr>
              <a:t>CONCRETE </a:t>
            </a:r>
            <a:endParaRPr lang="ru-RU" sz="2400" dirty="0">
              <a:latin typeface="Arial Black" panose="020B0A04020102020204" pitchFamily="34" charset="0"/>
            </a:endParaRPr>
          </a:p>
        </p:txBody>
      </p:sp>
      <p:sp>
        <p:nvSpPr>
          <p:cNvPr id="10" name="TextBox 9"/>
          <p:cNvSpPr txBox="1"/>
          <p:nvPr/>
        </p:nvSpPr>
        <p:spPr>
          <a:xfrm>
            <a:off x="869430" y="3743893"/>
            <a:ext cx="3342807" cy="461665"/>
          </a:xfrm>
          <a:prstGeom prst="rect">
            <a:avLst/>
          </a:prstGeom>
          <a:noFill/>
        </p:spPr>
        <p:txBody>
          <a:bodyPr wrap="square" rtlCol="0">
            <a:spAutoFit/>
          </a:bodyPr>
          <a:lstStyle/>
          <a:p>
            <a:r>
              <a:rPr lang="en-US" sz="2400" dirty="0">
                <a:latin typeface="Arial Black" panose="020B0A04020102020204" pitchFamily="34" charset="0"/>
              </a:rPr>
              <a:t>BODILY-ORIENTED</a:t>
            </a:r>
            <a:endParaRPr lang="ru-RU" sz="2400" dirty="0">
              <a:latin typeface="Arial Black" panose="020B0A04020102020204" pitchFamily="34" charset="0"/>
            </a:endParaRPr>
          </a:p>
        </p:txBody>
      </p:sp>
      <p:sp>
        <p:nvSpPr>
          <p:cNvPr id="12" name="TextBox 11"/>
          <p:cNvSpPr txBox="1"/>
          <p:nvPr/>
        </p:nvSpPr>
        <p:spPr>
          <a:xfrm>
            <a:off x="8664316" y="4205558"/>
            <a:ext cx="1768841" cy="461665"/>
          </a:xfrm>
          <a:prstGeom prst="rect">
            <a:avLst/>
          </a:prstGeom>
          <a:noFill/>
        </p:spPr>
        <p:txBody>
          <a:bodyPr wrap="square" rtlCol="0">
            <a:spAutoFit/>
          </a:bodyPr>
          <a:lstStyle/>
          <a:p>
            <a:r>
              <a:rPr lang="en-US" sz="2400" dirty="0">
                <a:latin typeface="Arial Black" panose="020B0A04020102020204" pitchFamily="34" charset="0"/>
              </a:rPr>
              <a:t>PRECISE</a:t>
            </a:r>
            <a:endParaRPr lang="ru-RU" sz="2400" dirty="0">
              <a:latin typeface="Arial Black" panose="020B0A04020102020204" pitchFamily="34" charset="0"/>
            </a:endParaRPr>
          </a:p>
        </p:txBody>
      </p:sp>
      <p:sp>
        <p:nvSpPr>
          <p:cNvPr id="17" name="TextBox 16"/>
          <p:cNvSpPr txBox="1"/>
          <p:nvPr/>
        </p:nvSpPr>
        <p:spPr>
          <a:xfrm>
            <a:off x="3378407" y="5087216"/>
            <a:ext cx="4197246" cy="461665"/>
          </a:xfrm>
          <a:prstGeom prst="rect">
            <a:avLst/>
          </a:prstGeom>
          <a:noFill/>
        </p:spPr>
        <p:txBody>
          <a:bodyPr wrap="square" rtlCol="0">
            <a:spAutoFit/>
          </a:bodyPr>
          <a:lstStyle/>
          <a:p>
            <a:r>
              <a:rPr lang="en-US" sz="2400" dirty="0">
                <a:latin typeface="Arial Black" panose="020B0A04020102020204" pitchFamily="34" charset="0"/>
              </a:rPr>
              <a:t>CONTEXTUAL </a:t>
            </a:r>
            <a:r>
              <a:rPr lang="en-US" sz="2400" dirty="0">
                <a:latin typeface="Arial Black" panose="020B0A04020102020204" pitchFamily="34" charset="0"/>
                <a:sym typeface="Symbol" panose="05050102010706020507" pitchFamily="18" charset="2"/>
              </a:rPr>
              <a:t> BASIC</a:t>
            </a:r>
            <a:endParaRPr lang="ru-RU" sz="2400" dirty="0">
              <a:latin typeface="Arial Black" panose="020B0A04020102020204" pitchFamily="34" charset="0"/>
            </a:endParaRPr>
          </a:p>
        </p:txBody>
      </p:sp>
      <p:sp>
        <p:nvSpPr>
          <p:cNvPr id="3" name="Прямоугольник 2"/>
          <p:cNvSpPr/>
          <p:nvPr/>
        </p:nvSpPr>
        <p:spPr>
          <a:xfrm>
            <a:off x="2892890" y="954392"/>
            <a:ext cx="5246558" cy="673399"/>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4" name="Прямоугольник 13"/>
          <p:cNvSpPr/>
          <p:nvPr/>
        </p:nvSpPr>
        <p:spPr>
          <a:xfrm>
            <a:off x="1567410" y="2300939"/>
            <a:ext cx="3146258" cy="561296"/>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5" name="Прямоугольник 14"/>
          <p:cNvSpPr/>
          <p:nvPr/>
        </p:nvSpPr>
        <p:spPr>
          <a:xfrm>
            <a:off x="8345510" y="2045198"/>
            <a:ext cx="1751138" cy="511481"/>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6" name="Прямоугольник 15"/>
          <p:cNvSpPr/>
          <p:nvPr/>
        </p:nvSpPr>
        <p:spPr>
          <a:xfrm>
            <a:off x="5518059" y="2982250"/>
            <a:ext cx="2247905" cy="540690"/>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8" name="Прямоугольник 17"/>
          <p:cNvSpPr/>
          <p:nvPr/>
        </p:nvSpPr>
        <p:spPr>
          <a:xfrm>
            <a:off x="869430" y="3648081"/>
            <a:ext cx="3342807" cy="561296"/>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9" name="Прямоугольник 18"/>
          <p:cNvSpPr/>
          <p:nvPr/>
        </p:nvSpPr>
        <p:spPr>
          <a:xfrm>
            <a:off x="3299202" y="5031890"/>
            <a:ext cx="3977362" cy="561296"/>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0" name="Прямоугольник 19"/>
          <p:cNvSpPr/>
          <p:nvPr/>
        </p:nvSpPr>
        <p:spPr>
          <a:xfrm>
            <a:off x="8607944" y="4137303"/>
            <a:ext cx="1825212" cy="561296"/>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1119506792"/>
      </p:ext>
    </p:extLst>
  </p:cSld>
  <p:clrMapOvr>
    <a:masterClrMapping/>
  </p:clrMapOvr>
  <mc:AlternateContent xmlns:mc="http://schemas.openxmlformats.org/markup-compatibility/2006">
    <mc:Choice xmlns:p14="http://schemas.microsoft.com/office/powerpoint/2010/main" Requires="p14">
      <p:transition spd="slow" p14:dur="2000" advTm="5695"/>
    </mc:Choice>
    <mc:Fallback>
      <p:transition spd="slow" advTm="5695"/>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s://static2.stuff.co.nz/1360498312/617/8285617.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
            <a:ext cx="12192000" cy="7102138"/>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0" y="23346"/>
            <a:ext cx="12192000" cy="7120329"/>
          </a:xfrm>
          <a:prstGeom prst="rect">
            <a:avLst/>
          </a:prstGeom>
          <a:solidFill>
            <a:schemeClr val="bg1">
              <a:alpha val="6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dirty="0">
              <a:latin typeface="Arial Black" panose="020B0A04020102020204" pitchFamily="34" charset="0"/>
            </a:endParaRPr>
          </a:p>
        </p:txBody>
      </p:sp>
      <p:sp>
        <p:nvSpPr>
          <p:cNvPr id="4" name="TextBox 3"/>
          <p:cNvSpPr txBox="1"/>
          <p:nvPr/>
        </p:nvSpPr>
        <p:spPr>
          <a:xfrm>
            <a:off x="2095081" y="266018"/>
            <a:ext cx="8319541" cy="461665"/>
          </a:xfrm>
          <a:prstGeom prst="rect">
            <a:avLst/>
          </a:prstGeom>
          <a:noFill/>
        </p:spPr>
        <p:txBody>
          <a:bodyPr wrap="square" rtlCol="0">
            <a:spAutoFit/>
          </a:bodyPr>
          <a:lstStyle/>
          <a:p>
            <a:r>
              <a:rPr lang="en-US" sz="2400" dirty="0">
                <a:latin typeface="Arial Black" panose="020B0A04020102020204" pitchFamily="34" charset="0"/>
              </a:rPr>
              <a:t>DICTIONARY OF BASIC / NON-BASIC MEANINGS</a:t>
            </a:r>
            <a:endParaRPr lang="ru-RU" sz="2400" dirty="0">
              <a:latin typeface="Arial Black" panose="020B0A04020102020204" pitchFamily="34" charset="0"/>
            </a:endParaRPr>
          </a:p>
        </p:txBody>
      </p:sp>
      <p:sp>
        <p:nvSpPr>
          <p:cNvPr id="5" name="TextBox 4"/>
          <p:cNvSpPr txBox="1"/>
          <p:nvPr/>
        </p:nvSpPr>
        <p:spPr>
          <a:xfrm>
            <a:off x="4225950" y="1078741"/>
            <a:ext cx="3879462" cy="461665"/>
          </a:xfrm>
          <a:prstGeom prst="rect">
            <a:avLst/>
          </a:prstGeom>
          <a:noFill/>
        </p:spPr>
        <p:txBody>
          <a:bodyPr wrap="square" rtlCol="0">
            <a:spAutoFit/>
          </a:bodyPr>
          <a:lstStyle/>
          <a:p>
            <a:r>
              <a:rPr lang="en-US" sz="2400" dirty="0">
                <a:latin typeface="Arial Black" panose="020B0A04020102020204" pitchFamily="34" charset="0"/>
              </a:rPr>
              <a:t>‘</a:t>
            </a:r>
            <a:r>
              <a:rPr lang="en-US" sz="2400" dirty="0" err="1">
                <a:latin typeface="Arial Black" panose="020B0A04020102020204" pitchFamily="34" charset="0"/>
              </a:rPr>
              <a:t>Goret</a:t>
            </a:r>
            <a:r>
              <a:rPr lang="en-US" sz="2400" dirty="0">
                <a:latin typeface="Arial Black" panose="020B0A04020102020204" pitchFamily="34" charset="0"/>
              </a:rPr>
              <a:t>’ </a:t>
            </a:r>
            <a:r>
              <a:rPr lang="en-US" sz="2400" dirty="0">
                <a:latin typeface="Arial Black" panose="020B0A04020102020204" pitchFamily="34" charset="0"/>
              </a:rPr>
              <a:t>(V, burn/shine)</a:t>
            </a:r>
            <a:endParaRPr lang="ru-RU" sz="2400" dirty="0">
              <a:latin typeface="Arial Black" panose="020B0A04020102020204" pitchFamily="34" charset="0"/>
            </a:endParaRPr>
          </a:p>
        </p:txBody>
      </p:sp>
      <p:sp>
        <p:nvSpPr>
          <p:cNvPr id="6" name="TextBox 5"/>
          <p:cNvSpPr txBox="1"/>
          <p:nvPr/>
        </p:nvSpPr>
        <p:spPr>
          <a:xfrm rot="19779577">
            <a:off x="475989" y="2418556"/>
            <a:ext cx="3645051" cy="830997"/>
          </a:xfrm>
          <a:prstGeom prst="rect">
            <a:avLst/>
          </a:prstGeom>
          <a:noFill/>
        </p:spPr>
        <p:txBody>
          <a:bodyPr wrap="square" rtlCol="0">
            <a:spAutoFit/>
          </a:bodyPr>
          <a:lstStyle/>
          <a:p>
            <a:r>
              <a:rPr lang="en-US" sz="2400" dirty="0">
                <a:latin typeface="Arial Black" panose="020B0A04020102020204" pitchFamily="34" charset="0"/>
              </a:rPr>
              <a:t>be exposed to </a:t>
            </a:r>
            <a:r>
              <a:rPr lang="en-US" sz="2400" dirty="0">
                <a:latin typeface="Arial Black" panose="020B0A04020102020204" pitchFamily="34" charset="0"/>
              </a:rPr>
              <a:t>fire</a:t>
            </a:r>
          </a:p>
          <a:p>
            <a:r>
              <a:rPr lang="en-US" sz="2400" dirty="0">
                <a:latin typeface="Arial Black" panose="020B0A04020102020204" pitchFamily="34" charset="0"/>
              </a:rPr>
              <a:t>be </a:t>
            </a:r>
            <a:r>
              <a:rPr lang="en-US" sz="2400" dirty="0">
                <a:latin typeface="Arial Black" panose="020B0A04020102020204" pitchFamily="34" charset="0"/>
              </a:rPr>
              <a:t>destroyed by fire</a:t>
            </a:r>
            <a:endParaRPr lang="ru-RU" sz="2400" dirty="0">
              <a:latin typeface="Arial Black" panose="020B0A04020102020204" pitchFamily="34" charset="0"/>
            </a:endParaRPr>
          </a:p>
        </p:txBody>
      </p:sp>
      <p:sp>
        <p:nvSpPr>
          <p:cNvPr id="13" name="TextBox 12"/>
          <p:cNvSpPr txBox="1"/>
          <p:nvPr/>
        </p:nvSpPr>
        <p:spPr>
          <a:xfrm rot="19786473">
            <a:off x="3211418" y="2499816"/>
            <a:ext cx="3013022" cy="461665"/>
          </a:xfrm>
          <a:prstGeom prst="rect">
            <a:avLst/>
          </a:prstGeom>
          <a:noFill/>
        </p:spPr>
        <p:txBody>
          <a:bodyPr wrap="square" rtlCol="0">
            <a:spAutoFit/>
          </a:bodyPr>
          <a:lstStyle/>
          <a:p>
            <a:r>
              <a:rPr lang="en-US" sz="2400" dirty="0">
                <a:latin typeface="Arial Black" panose="020B0A04020102020204" pitchFamily="34" charset="0"/>
              </a:rPr>
              <a:t>emit light or fire</a:t>
            </a:r>
            <a:endParaRPr lang="ru-RU" sz="2400" dirty="0">
              <a:latin typeface="Arial Black" panose="020B0A04020102020204" pitchFamily="34" charset="0"/>
            </a:endParaRPr>
          </a:p>
        </p:txBody>
      </p:sp>
      <p:sp>
        <p:nvSpPr>
          <p:cNvPr id="21" name="TextBox 20"/>
          <p:cNvSpPr txBox="1"/>
          <p:nvPr/>
        </p:nvSpPr>
        <p:spPr>
          <a:xfrm rot="19786473">
            <a:off x="5180174" y="2315153"/>
            <a:ext cx="3469353" cy="830997"/>
          </a:xfrm>
          <a:prstGeom prst="rect">
            <a:avLst/>
          </a:prstGeom>
          <a:noFill/>
        </p:spPr>
        <p:txBody>
          <a:bodyPr wrap="square" rtlCol="0">
            <a:spAutoFit/>
          </a:bodyPr>
          <a:lstStyle/>
          <a:p>
            <a:r>
              <a:rPr lang="en-US" sz="2400" dirty="0">
                <a:latin typeface="Arial Black" panose="020B0A04020102020204" pitchFamily="34" charset="0"/>
              </a:rPr>
              <a:t>be </a:t>
            </a:r>
            <a:r>
              <a:rPr lang="en-US" sz="2400" dirty="0">
                <a:latin typeface="Arial Black" panose="020B0A04020102020204" pitchFamily="34" charset="0"/>
              </a:rPr>
              <a:t>burning </a:t>
            </a:r>
          </a:p>
          <a:p>
            <a:r>
              <a:rPr lang="en-US" sz="2400" dirty="0">
                <a:latin typeface="Arial Black" panose="020B0A04020102020204" pitchFamily="34" charset="0"/>
              </a:rPr>
              <a:t>(oven </a:t>
            </a:r>
            <a:r>
              <a:rPr lang="en-US" sz="2400" dirty="0">
                <a:latin typeface="Arial Black" panose="020B0A04020102020204" pitchFamily="34" charset="0"/>
              </a:rPr>
              <a:t>etc.)</a:t>
            </a:r>
            <a:endParaRPr lang="ru-RU" sz="2400" dirty="0">
              <a:latin typeface="Arial Black" panose="020B0A04020102020204" pitchFamily="34" charset="0"/>
            </a:endParaRPr>
          </a:p>
        </p:txBody>
      </p:sp>
      <p:sp>
        <p:nvSpPr>
          <p:cNvPr id="22" name="TextBox 21"/>
          <p:cNvSpPr txBox="1"/>
          <p:nvPr/>
        </p:nvSpPr>
        <p:spPr>
          <a:xfrm rot="19786473">
            <a:off x="8679945" y="1901428"/>
            <a:ext cx="3469353" cy="1938992"/>
          </a:xfrm>
          <a:prstGeom prst="rect">
            <a:avLst/>
          </a:prstGeom>
          <a:noFill/>
        </p:spPr>
        <p:txBody>
          <a:bodyPr wrap="square" rtlCol="0">
            <a:spAutoFit/>
          </a:bodyPr>
          <a:lstStyle/>
          <a:p>
            <a:r>
              <a:rPr lang="en-US" sz="2400" dirty="0">
                <a:latin typeface="Arial Black" panose="020B0A04020102020204" pitchFamily="34" charset="0"/>
              </a:rPr>
              <a:t>be overcome by a strong emotion, passionately devote oneself to </a:t>
            </a:r>
            <a:r>
              <a:rPr lang="en-US" sz="2400" dirty="0" err="1">
                <a:latin typeface="Arial Black" panose="020B0A04020102020204" pitchFamily="34" charset="0"/>
              </a:rPr>
              <a:t>smth</a:t>
            </a:r>
            <a:endParaRPr lang="ru-RU" sz="2400" dirty="0">
              <a:latin typeface="Arial Black" panose="020B0A04020102020204" pitchFamily="34" charset="0"/>
            </a:endParaRPr>
          </a:p>
        </p:txBody>
      </p:sp>
      <p:sp>
        <p:nvSpPr>
          <p:cNvPr id="23" name="TextBox 22"/>
          <p:cNvSpPr txBox="1"/>
          <p:nvPr/>
        </p:nvSpPr>
        <p:spPr>
          <a:xfrm rot="19786473">
            <a:off x="1821165" y="4961361"/>
            <a:ext cx="3469353" cy="1200329"/>
          </a:xfrm>
          <a:prstGeom prst="rect">
            <a:avLst/>
          </a:prstGeom>
          <a:noFill/>
        </p:spPr>
        <p:txBody>
          <a:bodyPr wrap="square" rtlCol="0">
            <a:spAutoFit/>
          </a:bodyPr>
          <a:lstStyle/>
          <a:p>
            <a:r>
              <a:rPr lang="en-US" sz="2400" dirty="0">
                <a:latin typeface="Arial Black" panose="020B0A04020102020204" pitchFamily="34" charset="0"/>
              </a:rPr>
              <a:t>glitter with emotion or thought </a:t>
            </a:r>
            <a:r>
              <a:rPr lang="en-US" sz="2400" dirty="0">
                <a:latin typeface="Arial Black" panose="020B0A04020102020204" pitchFamily="34" charset="0"/>
              </a:rPr>
              <a:t>(eyes</a:t>
            </a:r>
            <a:r>
              <a:rPr lang="en-US" sz="2400" dirty="0">
                <a:latin typeface="Arial Black" panose="020B0A04020102020204" pitchFamily="34" charset="0"/>
              </a:rPr>
              <a:t>)</a:t>
            </a:r>
            <a:endParaRPr lang="ru-RU" sz="2400" dirty="0">
              <a:latin typeface="Arial Black" panose="020B0A04020102020204" pitchFamily="34" charset="0"/>
            </a:endParaRPr>
          </a:p>
        </p:txBody>
      </p:sp>
      <p:sp>
        <p:nvSpPr>
          <p:cNvPr id="24" name="TextBox 23"/>
          <p:cNvSpPr txBox="1"/>
          <p:nvPr/>
        </p:nvSpPr>
        <p:spPr>
          <a:xfrm rot="19786473">
            <a:off x="5775267" y="4458602"/>
            <a:ext cx="3013022" cy="1938992"/>
          </a:xfrm>
          <a:prstGeom prst="rect">
            <a:avLst/>
          </a:prstGeom>
          <a:noFill/>
        </p:spPr>
        <p:txBody>
          <a:bodyPr wrap="square" rtlCol="0">
            <a:spAutoFit/>
          </a:bodyPr>
          <a:lstStyle/>
          <a:p>
            <a:r>
              <a:rPr lang="en-US" sz="2400" dirty="0">
                <a:latin typeface="Arial Black" panose="020B0A04020102020204" pitchFamily="34" charset="0"/>
              </a:rPr>
              <a:t>be at risk of failure because of a delay or an overdue deadline</a:t>
            </a:r>
            <a:endParaRPr lang="ru-RU" sz="2400" dirty="0">
              <a:latin typeface="Arial Black" panose="020B0A04020102020204" pitchFamily="34" charset="0"/>
            </a:endParaRPr>
          </a:p>
        </p:txBody>
      </p:sp>
      <p:sp>
        <p:nvSpPr>
          <p:cNvPr id="3" name="Прямоугольник 2"/>
          <p:cNvSpPr/>
          <p:nvPr/>
        </p:nvSpPr>
        <p:spPr>
          <a:xfrm rot="19737577">
            <a:off x="8713139" y="1971961"/>
            <a:ext cx="3114702" cy="1971984"/>
          </a:xfrm>
          <a:prstGeom prst="rect">
            <a:avLst/>
          </a:prstGeom>
          <a:noFill/>
          <a:ln w="73025" cmpd="sng">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4" name="Прямоугольник 13"/>
          <p:cNvSpPr/>
          <p:nvPr/>
        </p:nvSpPr>
        <p:spPr>
          <a:xfrm rot="19737577">
            <a:off x="1814559" y="4903051"/>
            <a:ext cx="3374238" cy="1330654"/>
          </a:xfrm>
          <a:prstGeom prst="rect">
            <a:avLst/>
          </a:prstGeom>
          <a:noFill/>
          <a:ln w="73025" cmpd="sng">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5" name="Прямоугольник 14"/>
          <p:cNvSpPr/>
          <p:nvPr/>
        </p:nvSpPr>
        <p:spPr>
          <a:xfrm rot="19737577">
            <a:off x="5654675" y="4420229"/>
            <a:ext cx="3374238" cy="1930249"/>
          </a:xfrm>
          <a:prstGeom prst="rect">
            <a:avLst/>
          </a:prstGeom>
          <a:noFill/>
          <a:ln w="73025" cmpd="sng">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6" name="Прямоугольник 15"/>
          <p:cNvSpPr/>
          <p:nvPr/>
        </p:nvSpPr>
        <p:spPr>
          <a:xfrm>
            <a:off x="4024103" y="1033579"/>
            <a:ext cx="4324874" cy="561296"/>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304147523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4">
              <a:lumMod val="20000"/>
              <a:lumOff val="80000"/>
            </a:schemeClr>
          </a:fgClr>
          <a:bgClr>
            <a:schemeClr val="bg1"/>
          </a:bgClr>
        </a:pattFill>
        <a:effectLst/>
      </p:bgPr>
    </p:bg>
    <p:spTree>
      <p:nvGrpSpPr>
        <p:cNvPr id="1" name=""/>
        <p:cNvGrpSpPr/>
        <p:nvPr/>
      </p:nvGrpSpPr>
      <p:grpSpPr>
        <a:xfrm>
          <a:off x="0" y="0"/>
          <a:ext cx="0" cy="0"/>
          <a:chOff x="0" y="0"/>
          <a:chExt cx="0" cy="0"/>
        </a:xfrm>
      </p:grpSpPr>
      <p:sp>
        <p:nvSpPr>
          <p:cNvPr id="7" name="Прямоугольник 6"/>
          <p:cNvSpPr/>
          <p:nvPr/>
        </p:nvSpPr>
        <p:spPr>
          <a:xfrm>
            <a:off x="593558" y="4058654"/>
            <a:ext cx="10668000" cy="234214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a:endParaRPr lang="ru-RU"/>
          </a:p>
        </p:txBody>
      </p:sp>
      <p:sp>
        <p:nvSpPr>
          <p:cNvPr id="6" name="Прямоугольник 5"/>
          <p:cNvSpPr/>
          <p:nvPr/>
        </p:nvSpPr>
        <p:spPr>
          <a:xfrm>
            <a:off x="593559" y="1746457"/>
            <a:ext cx="7217353" cy="13796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a:endParaRPr lang="ru-RU"/>
          </a:p>
        </p:txBody>
      </p:sp>
      <p:sp>
        <p:nvSpPr>
          <p:cNvPr id="5" name="Прямоугольник 4"/>
          <p:cNvSpPr/>
          <p:nvPr/>
        </p:nvSpPr>
        <p:spPr>
          <a:xfrm>
            <a:off x="593558" y="470755"/>
            <a:ext cx="7331242" cy="68625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a:endParaRPr lang="ru-RU"/>
          </a:p>
        </p:txBody>
      </p:sp>
      <p:sp>
        <p:nvSpPr>
          <p:cNvPr id="2" name="TextBox 1"/>
          <p:cNvSpPr txBox="1"/>
          <p:nvPr/>
        </p:nvSpPr>
        <p:spPr>
          <a:xfrm>
            <a:off x="737937" y="4253836"/>
            <a:ext cx="10411326" cy="1785104"/>
          </a:xfrm>
          <a:prstGeom prst="rect">
            <a:avLst/>
          </a:prstGeom>
          <a:noFill/>
        </p:spPr>
        <p:txBody>
          <a:bodyPr wrap="square" rtlCol="0">
            <a:spAutoFit/>
          </a:bodyPr>
          <a:lstStyle/>
          <a:p>
            <a:pPr algn="ctr">
              <a:spcAft>
                <a:spcPts val="1200"/>
              </a:spcAft>
            </a:pPr>
            <a:r>
              <a:rPr lang="en-US" sz="2000" dirty="0">
                <a:latin typeface="Arial Black" panose="020B0A04020102020204" pitchFamily="34" charset="0"/>
              </a:rPr>
              <a:t>‘</a:t>
            </a:r>
            <a:r>
              <a:rPr lang="en-US" sz="2000" dirty="0" err="1">
                <a:latin typeface="Arial Black" panose="020B0A04020102020204" pitchFamily="34" charset="0"/>
              </a:rPr>
              <a:t>Uvazhat</a:t>
            </a:r>
            <a:r>
              <a:rPr lang="en-US" sz="2000" dirty="0">
                <a:latin typeface="Arial Black" panose="020B0A04020102020204" pitchFamily="34" charset="0"/>
              </a:rPr>
              <a:t>’ (V) – Respect</a:t>
            </a:r>
            <a:endParaRPr lang="ru-RU" sz="2000" dirty="0">
              <a:latin typeface="Arial Black" panose="020B0A04020102020204" pitchFamily="34" charset="0"/>
            </a:endParaRPr>
          </a:p>
          <a:p>
            <a:pPr marL="342908" indent="-342908">
              <a:spcAft>
                <a:spcPts val="1200"/>
              </a:spcAft>
              <a:buFont typeface="Arial" panose="020B0604020202020204" pitchFamily="34" charset="0"/>
              <a:buChar char="•"/>
            </a:pPr>
            <a:r>
              <a:rPr lang="en-US" sz="2000" dirty="0">
                <a:latin typeface="Arial Black" panose="020B0A04020102020204" pitchFamily="34" charset="0"/>
              </a:rPr>
              <a:t>NBM Feel respect or reverence towards </a:t>
            </a:r>
            <a:r>
              <a:rPr lang="en-US" sz="2000" dirty="0" err="1">
                <a:latin typeface="Arial Black" panose="020B0A04020102020204" pitchFamily="34" charset="0"/>
              </a:rPr>
              <a:t>smb</a:t>
            </a:r>
            <a:r>
              <a:rPr lang="en-US" sz="2000" dirty="0">
                <a:latin typeface="Arial Black" panose="020B0A04020102020204" pitchFamily="34" charset="0"/>
              </a:rPr>
              <a:t> or </a:t>
            </a:r>
            <a:r>
              <a:rPr lang="en-US" sz="2000" dirty="0" err="1">
                <a:latin typeface="Arial Black" panose="020B0A04020102020204" pitchFamily="34" charset="0"/>
              </a:rPr>
              <a:t>smth</a:t>
            </a:r>
            <a:endParaRPr lang="en-US" sz="2000" dirty="0">
              <a:latin typeface="Arial Black" panose="020B0A04020102020204" pitchFamily="34" charset="0"/>
            </a:endParaRPr>
          </a:p>
          <a:p>
            <a:pPr marL="342908" indent="-342908">
              <a:spcAft>
                <a:spcPts val="1200"/>
              </a:spcAft>
              <a:buFont typeface="Arial" panose="020B0604020202020204" pitchFamily="34" charset="0"/>
              <a:buChar char="•"/>
            </a:pPr>
            <a:r>
              <a:rPr lang="en-US" sz="2000" dirty="0">
                <a:latin typeface="Arial Black" panose="020B0A04020102020204" pitchFamily="34" charset="0"/>
              </a:rPr>
              <a:t>NBM Take </a:t>
            </a:r>
            <a:r>
              <a:rPr lang="en-US" sz="2000" dirty="0" err="1">
                <a:latin typeface="Arial Black" panose="020B0A04020102020204" pitchFamily="34" charset="0"/>
              </a:rPr>
              <a:t>smth</a:t>
            </a:r>
            <a:r>
              <a:rPr lang="en-US" sz="2000" dirty="0">
                <a:latin typeface="Arial Black" panose="020B0A04020102020204" pitchFamily="34" charset="0"/>
              </a:rPr>
              <a:t> into account or consideration, treat </a:t>
            </a:r>
            <a:r>
              <a:rPr lang="en-US" sz="2000" dirty="0" err="1">
                <a:latin typeface="Arial Black" panose="020B0A04020102020204" pitchFamily="34" charset="0"/>
              </a:rPr>
              <a:t>smth</a:t>
            </a:r>
            <a:r>
              <a:rPr lang="en-US" sz="2000" dirty="0">
                <a:latin typeface="Arial Black" panose="020B0A04020102020204" pitchFamily="34" charset="0"/>
              </a:rPr>
              <a:t> with respect</a:t>
            </a:r>
          </a:p>
          <a:p>
            <a:pPr marL="342908" indent="-342908">
              <a:spcAft>
                <a:spcPts val="1200"/>
              </a:spcAft>
              <a:buFont typeface="Arial" panose="020B0604020202020204" pitchFamily="34" charset="0"/>
              <a:buChar char="•"/>
            </a:pPr>
            <a:r>
              <a:rPr lang="en-US" sz="2000" dirty="0">
                <a:latin typeface="Arial Black" panose="020B0A04020102020204" pitchFamily="34" charset="0"/>
              </a:rPr>
              <a:t>NBM Love and value </a:t>
            </a:r>
            <a:r>
              <a:rPr lang="en-US" sz="2000" dirty="0" err="1">
                <a:latin typeface="Arial Black" panose="020B0A04020102020204" pitchFamily="34" charset="0"/>
              </a:rPr>
              <a:t>smth</a:t>
            </a:r>
            <a:r>
              <a:rPr lang="en-US" sz="2000" dirty="0">
                <a:latin typeface="Arial Black" panose="020B0A04020102020204" pitchFamily="34" charset="0"/>
              </a:rPr>
              <a:t> for its qualities</a:t>
            </a:r>
            <a:endParaRPr lang="ru-RU" sz="2000" dirty="0">
              <a:latin typeface="Arial Black" panose="020B0A04020102020204" pitchFamily="34" charset="0"/>
            </a:endParaRPr>
          </a:p>
        </p:txBody>
      </p:sp>
      <p:sp>
        <p:nvSpPr>
          <p:cNvPr id="3" name="TextBox 2"/>
          <p:cNvSpPr txBox="1"/>
          <p:nvPr/>
        </p:nvSpPr>
        <p:spPr>
          <a:xfrm>
            <a:off x="593558" y="1794972"/>
            <a:ext cx="7459579" cy="1323439"/>
          </a:xfrm>
          <a:prstGeom prst="rect">
            <a:avLst/>
          </a:prstGeom>
          <a:noFill/>
        </p:spPr>
        <p:txBody>
          <a:bodyPr wrap="square" rtlCol="0">
            <a:spAutoFit/>
          </a:bodyPr>
          <a:lstStyle/>
          <a:p>
            <a:pPr algn="ctr">
              <a:spcAft>
                <a:spcPts val="1200"/>
              </a:spcAft>
            </a:pPr>
            <a:r>
              <a:rPr lang="en-US" sz="2000" dirty="0">
                <a:latin typeface="Arial Black" panose="020B0A04020102020204" pitchFamily="34" charset="0"/>
              </a:rPr>
              <a:t>‘</a:t>
            </a:r>
            <a:r>
              <a:rPr lang="en-US" sz="2000" dirty="0" err="1">
                <a:latin typeface="Arial Black" panose="020B0A04020102020204" pitchFamily="34" charset="0"/>
              </a:rPr>
              <a:t>Khokhotat</a:t>
            </a:r>
            <a:r>
              <a:rPr lang="en-US" sz="2000" dirty="0">
                <a:latin typeface="Arial Black" panose="020B0A04020102020204" pitchFamily="34" charset="0"/>
              </a:rPr>
              <a:t>’ (V) – Scream with laughter</a:t>
            </a:r>
          </a:p>
          <a:p>
            <a:pPr marL="342908" indent="-342908">
              <a:spcAft>
                <a:spcPts val="1200"/>
              </a:spcAft>
              <a:buFont typeface="Arial" panose="020B0604020202020204" pitchFamily="34" charset="0"/>
              <a:buChar char="•"/>
            </a:pPr>
            <a:r>
              <a:rPr lang="en-US" sz="2000" dirty="0">
                <a:latin typeface="Arial Black" panose="020B0A04020102020204" pitchFamily="34" charset="0"/>
              </a:rPr>
              <a:t>BM Laugh loudly</a:t>
            </a:r>
          </a:p>
          <a:p>
            <a:pPr marL="342908" indent="-342908">
              <a:spcAft>
                <a:spcPts val="1200"/>
              </a:spcAft>
              <a:buFont typeface="Arial" panose="020B0604020202020204" pitchFamily="34" charset="0"/>
              <a:buChar char="•"/>
            </a:pPr>
            <a:r>
              <a:rPr lang="en-US" sz="2000" dirty="0">
                <a:latin typeface="Arial Black" panose="020B0A04020102020204" pitchFamily="34" charset="0"/>
              </a:rPr>
              <a:t>BM Produce sounds resembling laughter</a:t>
            </a:r>
            <a:endParaRPr lang="ru-RU" sz="2000" dirty="0">
              <a:latin typeface="Arial Black" panose="020B0A04020102020204" pitchFamily="34" charset="0"/>
            </a:endParaRPr>
          </a:p>
        </p:txBody>
      </p:sp>
      <p:sp>
        <p:nvSpPr>
          <p:cNvPr id="4" name="TextBox 3"/>
          <p:cNvSpPr txBox="1"/>
          <p:nvPr/>
        </p:nvSpPr>
        <p:spPr>
          <a:xfrm>
            <a:off x="593558" y="589533"/>
            <a:ext cx="7459579" cy="461665"/>
          </a:xfrm>
          <a:prstGeom prst="rect">
            <a:avLst/>
          </a:prstGeom>
          <a:noFill/>
        </p:spPr>
        <p:txBody>
          <a:bodyPr wrap="square" rtlCol="0">
            <a:spAutoFit/>
          </a:bodyPr>
          <a:lstStyle/>
          <a:p>
            <a:r>
              <a:rPr lang="en-US" sz="2400" dirty="0">
                <a:latin typeface="Arial Black" panose="020B0A04020102020204" pitchFamily="34" charset="0"/>
              </a:rPr>
              <a:t>NO POTENTIAL FOR INDIRECT METAPHOR</a:t>
            </a:r>
            <a:endParaRPr lang="ru-RU" sz="2400" dirty="0">
              <a:latin typeface="Arial Black" panose="020B0A04020102020204" pitchFamily="34" charset="0"/>
            </a:endParaRPr>
          </a:p>
        </p:txBody>
      </p:sp>
      <p:pic>
        <p:nvPicPr>
          <p:cNvPr id="2050" name="Picture 2" descr="Image result for хохот тюлень"/>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9683115">
            <a:off x="8475905" y="-198594"/>
            <a:ext cx="4243137" cy="3182354"/>
          </a:xfrm>
          <a:prstGeom prst="rect">
            <a:avLst/>
          </a:prstGeom>
          <a:noFill/>
          <a:extLst>
            <a:ext uri="{909E8E84-426E-40DD-AFC4-6F175D3DCCD1}">
              <a14:hiddenFill xmlns:a14="http://schemas.microsoft.com/office/drawing/2010/main">
                <a:solidFill>
                  <a:srgbClr val="FFFFFF"/>
                </a:solidFill>
              </a14:hiddenFill>
            </a:ext>
          </a:extLst>
        </p:spPr>
      </p:pic>
      <p:sp>
        <p:nvSpPr>
          <p:cNvPr id="8" name="Прямоугольник 7"/>
          <p:cNvSpPr/>
          <p:nvPr/>
        </p:nvSpPr>
        <p:spPr>
          <a:xfrm rot="19673946">
            <a:off x="8492452" y="-217340"/>
            <a:ext cx="4230697" cy="3238809"/>
          </a:xfrm>
          <a:prstGeom prst="rect">
            <a:avLst/>
          </a:prstGeom>
          <a:solidFill>
            <a:schemeClr val="accent4">
              <a:lumMod val="20000"/>
              <a:lumOff val="80000"/>
              <a:alpha val="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a:endParaRPr lang="ru-RU"/>
          </a:p>
        </p:txBody>
      </p:sp>
    </p:spTree>
    <p:extLst>
      <p:ext uri="{BB962C8B-B14F-4D97-AF65-F5344CB8AC3E}">
        <p14:creationId xmlns:p14="http://schemas.microsoft.com/office/powerpoint/2010/main" val="262109573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4">
              <a:lumMod val="20000"/>
              <a:lumOff val="80000"/>
            </a:schemeClr>
          </a:fgClr>
          <a:bgClr>
            <a:schemeClr val="bg1"/>
          </a:bgClr>
        </a:pattFill>
        <a:effectLst/>
      </p:bgPr>
    </p:bg>
    <p:spTree>
      <p:nvGrpSpPr>
        <p:cNvPr id="1" name=""/>
        <p:cNvGrpSpPr/>
        <p:nvPr/>
      </p:nvGrpSpPr>
      <p:grpSpPr>
        <a:xfrm>
          <a:off x="0" y="0"/>
          <a:ext cx="0" cy="0"/>
          <a:chOff x="0" y="0"/>
          <a:chExt cx="0" cy="0"/>
        </a:xfrm>
      </p:grpSpPr>
      <p:sp>
        <p:nvSpPr>
          <p:cNvPr id="5" name="Прямоугольник 4"/>
          <p:cNvSpPr/>
          <p:nvPr/>
        </p:nvSpPr>
        <p:spPr>
          <a:xfrm>
            <a:off x="4608949" y="153908"/>
            <a:ext cx="5501390" cy="68954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5362" name="Picture 2" descr="https://s3.amazonaws.com/lowres.cartoonstock.com/animals-gps-global_positioning_system-vulture-get_lost-desert-cgan643_low.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3302833" cy="364963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073645" y="267851"/>
            <a:ext cx="5036695" cy="461665"/>
          </a:xfrm>
          <a:prstGeom prst="rect">
            <a:avLst/>
          </a:prstGeom>
          <a:noFill/>
        </p:spPr>
        <p:txBody>
          <a:bodyPr wrap="square" rtlCol="0">
            <a:spAutoFit/>
          </a:bodyPr>
          <a:lstStyle/>
          <a:p>
            <a:r>
              <a:rPr lang="en-US" sz="2400" dirty="0">
                <a:latin typeface="Arial Black" panose="020B0A04020102020204" pitchFamily="34" charset="0"/>
              </a:rPr>
              <a:t>PHRASEMIC UNITS, IDIOMS</a:t>
            </a:r>
            <a:endParaRPr lang="ru-RU" sz="2400" dirty="0">
              <a:latin typeface="Arial Black" panose="020B0A04020102020204" pitchFamily="34" charset="0"/>
            </a:endParaRPr>
          </a:p>
        </p:txBody>
      </p:sp>
      <p:sp>
        <p:nvSpPr>
          <p:cNvPr id="4" name="TextBox 3"/>
          <p:cNvSpPr txBox="1"/>
          <p:nvPr/>
        </p:nvSpPr>
        <p:spPr>
          <a:xfrm>
            <a:off x="4748594" y="1224650"/>
            <a:ext cx="5438273" cy="1200329"/>
          </a:xfrm>
          <a:prstGeom prst="rect">
            <a:avLst/>
          </a:prstGeom>
          <a:noFill/>
        </p:spPr>
        <p:txBody>
          <a:bodyPr wrap="square" rtlCol="0">
            <a:spAutoFit/>
          </a:bodyPr>
          <a:lstStyle/>
          <a:p>
            <a:pPr>
              <a:lnSpc>
                <a:spcPct val="150000"/>
              </a:lnSpc>
            </a:pPr>
            <a:r>
              <a:rPr lang="en-US" sz="2400" dirty="0">
                <a:latin typeface="Arial Black" panose="020B0A04020102020204" pitchFamily="34" charset="0"/>
              </a:rPr>
              <a:t>‘</a:t>
            </a:r>
            <a:r>
              <a:rPr lang="en-US" sz="2400" dirty="0" err="1">
                <a:latin typeface="Arial Black" panose="020B0A04020102020204" pitchFamily="34" charset="0"/>
              </a:rPr>
              <a:t>zayti</a:t>
            </a:r>
            <a:r>
              <a:rPr lang="en-US" sz="2400" dirty="0">
                <a:latin typeface="Arial Black" panose="020B0A04020102020204" pitchFamily="34" charset="0"/>
              </a:rPr>
              <a:t> (V)              </a:t>
            </a:r>
            <a:r>
              <a:rPr lang="en-US" sz="2400" dirty="0" err="1">
                <a:latin typeface="Arial Black" panose="020B0A04020102020204" pitchFamily="34" charset="0"/>
              </a:rPr>
              <a:t>daleko</a:t>
            </a:r>
            <a:r>
              <a:rPr lang="en-US" sz="2400" dirty="0">
                <a:latin typeface="Arial Black" panose="020B0A04020102020204" pitchFamily="34" charset="0"/>
              </a:rPr>
              <a:t> (ADV)’</a:t>
            </a:r>
          </a:p>
          <a:p>
            <a:pPr>
              <a:lnSpc>
                <a:spcPct val="150000"/>
              </a:lnSpc>
            </a:pPr>
            <a:r>
              <a:rPr lang="en-US" sz="2400" i="1" dirty="0">
                <a:latin typeface="Arial Black" panose="020B0A04020102020204" pitchFamily="34" charset="0"/>
              </a:rPr>
              <a:t>to have walked      far</a:t>
            </a:r>
            <a:endParaRPr lang="ru-RU" sz="2400" i="1" dirty="0">
              <a:latin typeface="Arial Black" panose="020B0A04020102020204" pitchFamily="34" charset="0"/>
            </a:endParaRPr>
          </a:p>
        </p:txBody>
      </p:sp>
      <p:pic>
        <p:nvPicPr>
          <p:cNvPr id="6" name="Рисунок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86125" y="2714625"/>
            <a:ext cx="8905875" cy="4143375"/>
          </a:xfrm>
          <a:prstGeom prst="rect">
            <a:avLst/>
          </a:prstGeom>
        </p:spPr>
      </p:pic>
    </p:spTree>
    <p:extLst>
      <p:ext uri="{BB962C8B-B14F-4D97-AF65-F5344CB8AC3E}">
        <p14:creationId xmlns:p14="http://schemas.microsoft.com/office/powerpoint/2010/main" val="238484200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accent4">
              <a:lumMod val="20000"/>
              <a:lumOff val="80000"/>
            </a:schemeClr>
          </a:fgClr>
          <a:bgClr>
            <a:schemeClr val="bg1"/>
          </a:bgClr>
        </a:pattFill>
        <a:effectLst/>
      </p:bgPr>
    </p:bg>
    <p:spTree>
      <p:nvGrpSpPr>
        <p:cNvPr id="1" name=""/>
        <p:cNvGrpSpPr/>
        <p:nvPr/>
      </p:nvGrpSpPr>
      <p:grpSpPr>
        <a:xfrm>
          <a:off x="0" y="0"/>
          <a:ext cx="0" cy="0"/>
          <a:chOff x="0" y="0"/>
          <a:chExt cx="0" cy="0"/>
        </a:xfrm>
      </p:grpSpPr>
      <p:pic>
        <p:nvPicPr>
          <p:cNvPr id="4098" name="Picture 2" descr="http://www.freelancefridge.com/wp-content/uploads/2015/11/rust-robot-cartoon-big.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8261615">
            <a:off x="9685519" y="-764497"/>
            <a:ext cx="3390900" cy="4314826"/>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320319" y="431761"/>
            <a:ext cx="6086006" cy="461665"/>
          </a:xfrm>
          <a:prstGeom prst="rect">
            <a:avLst/>
          </a:prstGeom>
          <a:noFill/>
        </p:spPr>
        <p:txBody>
          <a:bodyPr wrap="square" rtlCol="0">
            <a:spAutoFit/>
          </a:bodyPr>
          <a:lstStyle/>
          <a:p>
            <a:r>
              <a:rPr lang="en-US" sz="2400" dirty="0">
                <a:latin typeface="Arial Black" panose="020B0A04020102020204" pitchFamily="34" charset="0"/>
              </a:rPr>
              <a:t>LEXICALIZED PERSONIFICATION</a:t>
            </a:r>
            <a:endParaRPr lang="ru-RU" sz="2400" dirty="0">
              <a:latin typeface="Arial Black" panose="020B0A04020102020204" pitchFamily="34" charset="0"/>
            </a:endParaRPr>
          </a:p>
        </p:txBody>
      </p:sp>
      <p:sp>
        <p:nvSpPr>
          <p:cNvPr id="3" name="TextBox 2"/>
          <p:cNvSpPr txBox="1"/>
          <p:nvPr/>
        </p:nvSpPr>
        <p:spPr>
          <a:xfrm>
            <a:off x="320319" y="1916064"/>
            <a:ext cx="7803662" cy="461665"/>
          </a:xfrm>
          <a:prstGeom prst="rect">
            <a:avLst/>
          </a:prstGeom>
          <a:noFill/>
        </p:spPr>
        <p:txBody>
          <a:bodyPr wrap="square" rtlCol="0">
            <a:spAutoFit/>
          </a:bodyPr>
          <a:lstStyle/>
          <a:p>
            <a:r>
              <a:rPr lang="en-US" sz="2400" i="1" dirty="0">
                <a:latin typeface="Arial Black" panose="020B0A04020102020204" pitchFamily="34" charset="0"/>
              </a:rPr>
              <a:t>Rust gradually </a:t>
            </a:r>
            <a:r>
              <a:rPr lang="en-US" sz="2400" i="1" u="dbl" dirty="0">
                <a:latin typeface="Arial Black" panose="020B0A04020102020204" pitchFamily="34" charset="0"/>
              </a:rPr>
              <a:t>eats</a:t>
            </a:r>
            <a:r>
              <a:rPr lang="en-US" sz="2400" i="1" dirty="0">
                <a:latin typeface="Arial Black" panose="020B0A04020102020204" pitchFamily="34" charset="0"/>
              </a:rPr>
              <a:t> (=corrodes) old swords.</a:t>
            </a:r>
            <a:endParaRPr lang="ru-RU" sz="2400" dirty="0">
              <a:latin typeface="Arial Black" panose="020B0A04020102020204" pitchFamily="34" charset="0"/>
            </a:endParaRPr>
          </a:p>
        </p:txBody>
      </p:sp>
      <p:sp>
        <p:nvSpPr>
          <p:cNvPr id="5" name="TextBox 4"/>
          <p:cNvSpPr txBox="1"/>
          <p:nvPr/>
        </p:nvSpPr>
        <p:spPr>
          <a:xfrm>
            <a:off x="320320" y="1137679"/>
            <a:ext cx="5535049" cy="461665"/>
          </a:xfrm>
          <a:prstGeom prst="rect">
            <a:avLst/>
          </a:prstGeom>
          <a:noFill/>
        </p:spPr>
        <p:txBody>
          <a:bodyPr wrap="square" rtlCol="0">
            <a:spAutoFit/>
          </a:bodyPr>
          <a:lstStyle/>
          <a:p>
            <a:r>
              <a:rPr lang="en-US" sz="2400" dirty="0">
                <a:latin typeface="Arial Black" panose="020B0A04020102020204" pitchFamily="34" charset="0"/>
              </a:rPr>
              <a:t>‘</a:t>
            </a:r>
            <a:r>
              <a:rPr lang="en-US" sz="2400" dirty="0" err="1">
                <a:latin typeface="Arial Black" panose="020B0A04020102020204" pitchFamily="34" charset="0"/>
              </a:rPr>
              <a:t>Syedat</a:t>
            </a:r>
            <a:r>
              <a:rPr lang="en-US" sz="2400" dirty="0">
                <a:latin typeface="Arial Black" panose="020B0A04020102020204" pitchFamily="34" charset="0"/>
              </a:rPr>
              <a:t>’ (V) – to eat</a:t>
            </a:r>
            <a:endParaRPr lang="ru-RU" sz="2400" dirty="0">
              <a:latin typeface="Arial Black" panose="020B0A04020102020204" pitchFamily="34" charset="0"/>
            </a:endParaRPr>
          </a:p>
        </p:txBody>
      </p:sp>
      <p:pic>
        <p:nvPicPr>
          <p:cNvPr id="6" name="Рисунок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0319" y="2694449"/>
            <a:ext cx="8254773" cy="3814628"/>
          </a:xfrm>
          <a:prstGeom prst="rect">
            <a:avLst/>
          </a:prstGeom>
        </p:spPr>
      </p:pic>
    </p:spTree>
    <p:extLst>
      <p:ext uri="{BB962C8B-B14F-4D97-AF65-F5344CB8AC3E}">
        <p14:creationId xmlns:p14="http://schemas.microsoft.com/office/powerpoint/2010/main" val="209563005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accent4">
              <a:lumMod val="20000"/>
              <a:lumOff val="80000"/>
            </a:schemeClr>
          </a:fgClr>
          <a:bgClr>
            <a:schemeClr val="bg1"/>
          </a:bgClr>
        </a:pattFill>
        <a:effectLst/>
      </p:bgPr>
    </p:bg>
    <p:spTree>
      <p:nvGrpSpPr>
        <p:cNvPr id="1" name=""/>
        <p:cNvGrpSpPr/>
        <p:nvPr/>
      </p:nvGrpSpPr>
      <p:grpSpPr>
        <a:xfrm>
          <a:off x="0" y="0"/>
          <a:ext cx="0" cy="0"/>
          <a:chOff x="0" y="0"/>
          <a:chExt cx="0" cy="0"/>
        </a:xfrm>
      </p:grpSpPr>
      <p:pic>
        <p:nvPicPr>
          <p:cNvPr id="7170" name="Picture 2" descr="http://journalthis.danoah.com/wp-content/uploads/heart-walls-guarded-protected.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29404" y="4471661"/>
            <a:ext cx="3665094" cy="238633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0" y="3865988"/>
            <a:ext cx="9518754" cy="461665"/>
          </a:xfrm>
          <a:prstGeom prst="rect">
            <a:avLst/>
          </a:prstGeom>
          <a:noFill/>
        </p:spPr>
        <p:txBody>
          <a:bodyPr wrap="square" rtlCol="0">
            <a:spAutoFit/>
          </a:bodyPr>
          <a:lstStyle/>
          <a:p>
            <a:r>
              <a:rPr lang="en-US" sz="2400" i="1" dirty="0">
                <a:latin typeface="Arial Black" panose="020B0A04020102020204" pitchFamily="34" charset="0"/>
              </a:rPr>
              <a:t>This </a:t>
            </a:r>
            <a:r>
              <a:rPr lang="en-US" sz="2400" i="1" u="sng" dirty="0">
                <a:latin typeface="Arial Black" panose="020B0A04020102020204" pitchFamily="34" charset="0"/>
              </a:rPr>
              <a:t>work of art</a:t>
            </a:r>
            <a:r>
              <a:rPr lang="en-US" sz="2400" i="1" dirty="0">
                <a:latin typeface="Arial Black" panose="020B0A04020102020204" pitchFamily="34" charset="0"/>
              </a:rPr>
              <a:t> … conquered hearts, </a:t>
            </a:r>
            <a:r>
              <a:rPr lang="en-US" sz="2400" i="1" u="sng" dirty="0">
                <a:latin typeface="Arial Black" panose="020B0A04020102020204" pitchFamily="34" charset="0"/>
              </a:rPr>
              <a:t>bought</a:t>
            </a:r>
            <a:r>
              <a:rPr lang="en-US" sz="2400" i="1" dirty="0">
                <a:latin typeface="Arial Black" panose="020B0A04020102020204" pitchFamily="34" charset="0"/>
              </a:rPr>
              <a:t> freedom.</a:t>
            </a:r>
            <a:endParaRPr lang="ru-RU" sz="2400" dirty="0">
              <a:latin typeface="Arial Black" panose="020B0A04020102020204" pitchFamily="34" charset="0"/>
            </a:endParaRPr>
          </a:p>
        </p:txBody>
      </p:sp>
      <p:sp>
        <p:nvSpPr>
          <p:cNvPr id="4" name="Прямоугольник 3"/>
          <p:cNvSpPr/>
          <p:nvPr/>
        </p:nvSpPr>
        <p:spPr>
          <a:xfrm>
            <a:off x="269824" y="5027685"/>
            <a:ext cx="5996065" cy="959370"/>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5" name="TextBox 4"/>
          <p:cNvSpPr txBox="1"/>
          <p:nvPr/>
        </p:nvSpPr>
        <p:spPr>
          <a:xfrm>
            <a:off x="374755" y="5276539"/>
            <a:ext cx="5786203" cy="461665"/>
          </a:xfrm>
          <a:prstGeom prst="rect">
            <a:avLst/>
          </a:prstGeom>
          <a:noFill/>
        </p:spPr>
        <p:txBody>
          <a:bodyPr wrap="square" rtlCol="0">
            <a:spAutoFit/>
          </a:bodyPr>
          <a:lstStyle/>
          <a:p>
            <a:r>
              <a:rPr lang="en-US" sz="2400" dirty="0">
                <a:latin typeface="Arial Black" panose="020B0A04020102020204" pitchFamily="34" charset="0"/>
              </a:rPr>
              <a:t>METAPHORIC PERSONIFICATION </a:t>
            </a:r>
            <a:endParaRPr lang="ru-RU" sz="2400" dirty="0">
              <a:latin typeface="Arial Black" panose="020B0A04020102020204" pitchFamily="34" charset="0"/>
            </a:endParaRPr>
          </a:p>
        </p:txBody>
      </p:sp>
      <p:sp>
        <p:nvSpPr>
          <p:cNvPr id="6" name="Прямоугольник 5"/>
          <p:cNvSpPr/>
          <p:nvPr/>
        </p:nvSpPr>
        <p:spPr>
          <a:xfrm>
            <a:off x="8499425" y="4452080"/>
            <a:ext cx="3692577" cy="2405921"/>
          </a:xfrm>
          <a:prstGeom prst="rect">
            <a:avLst/>
          </a:prstGeom>
          <a:solidFill>
            <a:schemeClr val="accent4">
              <a:lumMod val="20000"/>
              <a:lumOff val="80000"/>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7" name="Рисунок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8767829" cy="3667655"/>
          </a:xfrm>
          <a:prstGeom prst="rect">
            <a:avLst/>
          </a:prstGeom>
        </p:spPr>
      </p:pic>
    </p:spTree>
    <p:extLst>
      <p:ext uri="{BB962C8B-B14F-4D97-AF65-F5344CB8AC3E}">
        <p14:creationId xmlns:p14="http://schemas.microsoft.com/office/powerpoint/2010/main" val="5963687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chemeClr val="accent4">
              <a:lumMod val="20000"/>
              <a:lumOff val="80000"/>
            </a:schemeClr>
          </a:fgClr>
          <a:bgClr>
            <a:schemeClr val="bg1"/>
          </a:bgClr>
        </a:pattFill>
        <a:effectLst/>
      </p:bgPr>
    </p:bg>
    <p:spTree>
      <p:nvGrpSpPr>
        <p:cNvPr id="1" name=""/>
        <p:cNvGrpSpPr/>
        <p:nvPr/>
      </p:nvGrpSpPr>
      <p:grpSpPr>
        <a:xfrm>
          <a:off x="0" y="0"/>
          <a:ext cx="0" cy="0"/>
          <a:chOff x="0" y="0"/>
          <a:chExt cx="0" cy="0"/>
        </a:xfrm>
      </p:grpSpPr>
      <p:pic>
        <p:nvPicPr>
          <p:cNvPr id="8194" name="Picture 2" descr="https://www.colourbox.com/preview/2476151-the-abstract-figure-of-the-smoke-on-a-black-background.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1" y="1"/>
            <a:ext cx="6858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8682481" y="1"/>
            <a:ext cx="5048511" cy="6858000"/>
          </a:xfrm>
          <a:prstGeom prst="rect">
            <a:avLst/>
          </a:prstGeom>
          <a:solidFill>
            <a:schemeClr val="accent4">
              <a:lumMod val="20000"/>
              <a:lumOff val="80000"/>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TextBox 3"/>
          <p:cNvSpPr txBox="1"/>
          <p:nvPr/>
        </p:nvSpPr>
        <p:spPr>
          <a:xfrm>
            <a:off x="210382" y="2674403"/>
            <a:ext cx="6970426" cy="461665"/>
          </a:xfrm>
          <a:prstGeom prst="rect">
            <a:avLst/>
          </a:prstGeom>
          <a:noFill/>
        </p:spPr>
        <p:txBody>
          <a:bodyPr wrap="square" rtlCol="0">
            <a:spAutoFit/>
          </a:bodyPr>
          <a:lstStyle/>
          <a:p>
            <a:r>
              <a:rPr lang="en-US" sz="2400" i="1" dirty="0">
                <a:latin typeface="Arial Black" panose="020B0A04020102020204" pitchFamily="34" charset="0"/>
              </a:rPr>
              <a:t>The </a:t>
            </a:r>
            <a:r>
              <a:rPr lang="en-US" sz="2400" i="1" u="sng" dirty="0">
                <a:latin typeface="Arial Black" panose="020B0A04020102020204" pitchFamily="34" charset="0"/>
              </a:rPr>
              <a:t>old man</a:t>
            </a:r>
            <a:r>
              <a:rPr lang="en-US" sz="2400" i="1" dirty="0">
                <a:latin typeface="Arial Black" panose="020B0A04020102020204" pitchFamily="34" charset="0"/>
              </a:rPr>
              <a:t> </a:t>
            </a:r>
            <a:r>
              <a:rPr lang="en-US" sz="2400" i="1" u="dbl" dirty="0">
                <a:latin typeface="Arial Black" panose="020B0A04020102020204" pitchFamily="34" charset="0"/>
              </a:rPr>
              <a:t>disappeared</a:t>
            </a:r>
            <a:r>
              <a:rPr lang="en-US" sz="2400" i="1" dirty="0">
                <a:latin typeface="Arial Black" panose="020B0A04020102020204" pitchFamily="34" charset="0"/>
              </a:rPr>
              <a:t> </a:t>
            </a:r>
            <a:r>
              <a:rPr lang="en-US" sz="2400" i="1" u="wavy" dirty="0">
                <a:latin typeface="Arial Black" panose="020B0A04020102020204" pitchFamily="34" charset="0"/>
              </a:rPr>
              <a:t>like</a:t>
            </a:r>
            <a:r>
              <a:rPr lang="en-US" sz="2400" i="1" dirty="0">
                <a:latin typeface="Arial Black" panose="020B0A04020102020204" pitchFamily="34" charset="0"/>
              </a:rPr>
              <a:t> </a:t>
            </a:r>
            <a:r>
              <a:rPr lang="en-US" sz="2400" i="1" u="dotted" dirty="0">
                <a:latin typeface="Arial Black" panose="020B0A04020102020204" pitchFamily="34" charset="0"/>
              </a:rPr>
              <a:t>smoke</a:t>
            </a:r>
            <a:r>
              <a:rPr lang="en-US" sz="2400" i="1" dirty="0">
                <a:latin typeface="Arial Black" panose="020B0A04020102020204" pitchFamily="34" charset="0"/>
              </a:rPr>
              <a:t>.</a:t>
            </a:r>
            <a:endParaRPr lang="ru-RU" sz="2400" dirty="0">
              <a:latin typeface="Arial Black" panose="020B0A04020102020204" pitchFamily="34" charset="0"/>
            </a:endParaRPr>
          </a:p>
        </p:txBody>
      </p:sp>
      <p:sp>
        <p:nvSpPr>
          <p:cNvPr id="5" name="Прямоугольник 4"/>
          <p:cNvSpPr/>
          <p:nvPr/>
        </p:nvSpPr>
        <p:spPr>
          <a:xfrm>
            <a:off x="210383" y="104932"/>
            <a:ext cx="4256687" cy="8394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TextBox 5"/>
          <p:cNvSpPr txBox="1"/>
          <p:nvPr/>
        </p:nvSpPr>
        <p:spPr>
          <a:xfrm>
            <a:off x="449706" y="284815"/>
            <a:ext cx="3597639" cy="461665"/>
          </a:xfrm>
          <a:prstGeom prst="rect">
            <a:avLst/>
          </a:prstGeom>
          <a:noFill/>
        </p:spPr>
        <p:txBody>
          <a:bodyPr wrap="square" rtlCol="0">
            <a:spAutoFit/>
          </a:bodyPr>
          <a:lstStyle/>
          <a:p>
            <a:r>
              <a:rPr lang="en-US" sz="2400" dirty="0">
                <a:latin typeface="Arial Black" panose="020B0A04020102020204" pitchFamily="34" charset="0"/>
              </a:rPr>
              <a:t>DIRECT METAPHOR</a:t>
            </a:r>
            <a:endParaRPr lang="ru-RU" sz="2400" dirty="0">
              <a:latin typeface="Arial Black" panose="020B0A04020102020204" pitchFamily="34" charset="0"/>
            </a:endParaRPr>
          </a:p>
        </p:txBody>
      </p:sp>
      <p:sp>
        <p:nvSpPr>
          <p:cNvPr id="8" name="Прямоугольник 7"/>
          <p:cNvSpPr/>
          <p:nvPr/>
        </p:nvSpPr>
        <p:spPr>
          <a:xfrm>
            <a:off x="4227226" y="1562053"/>
            <a:ext cx="2818151" cy="4946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TextBox 6"/>
          <p:cNvSpPr txBox="1"/>
          <p:nvPr/>
        </p:nvSpPr>
        <p:spPr>
          <a:xfrm>
            <a:off x="4391025" y="1578559"/>
            <a:ext cx="2803161" cy="461665"/>
          </a:xfrm>
          <a:prstGeom prst="rect">
            <a:avLst/>
          </a:prstGeom>
          <a:noFill/>
        </p:spPr>
        <p:txBody>
          <a:bodyPr wrap="square" rtlCol="0">
            <a:spAutoFit/>
          </a:bodyPr>
          <a:lstStyle/>
          <a:p>
            <a:r>
              <a:rPr lang="en-US" sz="2400" dirty="0">
                <a:latin typeface="Arial Black" panose="020B0A04020102020204" pitchFamily="34" charset="0"/>
              </a:rPr>
              <a:t>LEXICAL CUE</a:t>
            </a:r>
            <a:endParaRPr lang="ru-RU" sz="2400" dirty="0">
              <a:latin typeface="Arial Black" panose="020B0A04020102020204" pitchFamily="34" charset="0"/>
            </a:endParaRPr>
          </a:p>
        </p:txBody>
      </p:sp>
      <p:pic>
        <p:nvPicPr>
          <p:cNvPr id="9" name="Рисунок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3297023"/>
            <a:ext cx="8763001" cy="3604404"/>
          </a:xfrm>
          <a:prstGeom prst="rect">
            <a:avLst/>
          </a:prstGeom>
        </p:spPr>
      </p:pic>
    </p:spTree>
    <p:extLst>
      <p:ext uri="{BB962C8B-B14F-4D97-AF65-F5344CB8AC3E}">
        <p14:creationId xmlns:p14="http://schemas.microsoft.com/office/powerpoint/2010/main" val="223215871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chemeClr val="accent4">
              <a:lumMod val="20000"/>
              <a:lumOff val="80000"/>
            </a:schemeClr>
          </a:fgClr>
          <a:bgClr>
            <a:schemeClr val="bg1"/>
          </a:bgClr>
        </a:pattFill>
        <a:effectLst/>
      </p:bgPr>
    </p:bg>
    <p:spTree>
      <p:nvGrpSpPr>
        <p:cNvPr id="1" name=""/>
        <p:cNvGrpSpPr/>
        <p:nvPr/>
      </p:nvGrpSpPr>
      <p:grpSpPr>
        <a:xfrm>
          <a:off x="0" y="0"/>
          <a:ext cx="0" cy="0"/>
          <a:chOff x="0" y="0"/>
          <a:chExt cx="0" cy="0"/>
        </a:xfrm>
      </p:grpSpPr>
      <p:pic>
        <p:nvPicPr>
          <p:cNvPr id="9218" name="Picture 2" descr="http://www.zoo-ekzo.ru/sites/default/files/styles/large/public/accipiter_gentilis.jpg?itok=e2bj3WjJ"/>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23837">
            <a:off x="-529706" y="-249731"/>
            <a:ext cx="4879577" cy="3708155"/>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rot="1658506">
            <a:off x="-569083" y="-295849"/>
            <a:ext cx="4907414" cy="3741899"/>
          </a:xfrm>
          <a:prstGeom prst="rect">
            <a:avLst/>
          </a:prstGeom>
          <a:solidFill>
            <a:schemeClr val="accent4">
              <a:lumMod val="20000"/>
              <a:lumOff val="80000"/>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TextBox 3"/>
          <p:cNvSpPr txBox="1"/>
          <p:nvPr/>
        </p:nvSpPr>
        <p:spPr>
          <a:xfrm>
            <a:off x="5032052" y="1703589"/>
            <a:ext cx="4446799" cy="1200329"/>
          </a:xfrm>
          <a:prstGeom prst="rect">
            <a:avLst/>
          </a:prstGeom>
          <a:noFill/>
        </p:spPr>
        <p:txBody>
          <a:bodyPr wrap="square" rtlCol="0">
            <a:spAutoFit/>
          </a:bodyPr>
          <a:lstStyle/>
          <a:p>
            <a:pPr>
              <a:lnSpc>
                <a:spcPct val="150000"/>
              </a:lnSpc>
            </a:pPr>
            <a:r>
              <a:rPr lang="en-US" sz="2400" i="1" dirty="0">
                <a:latin typeface="Arial Black" panose="020B0A04020102020204" pitchFamily="34" charset="0"/>
              </a:rPr>
              <a:t>He </a:t>
            </a:r>
            <a:r>
              <a:rPr lang="en-US" sz="2400" i="1" u="wavy" dirty="0" err="1">
                <a:latin typeface="Arial Black" panose="020B0A04020102020204" pitchFamily="34" charset="0"/>
              </a:rPr>
              <a:t>hawkishly</a:t>
            </a:r>
            <a:r>
              <a:rPr lang="en-US" sz="2400" i="1" dirty="0">
                <a:latin typeface="Arial Black" panose="020B0A04020102020204" pitchFamily="34" charset="0"/>
              </a:rPr>
              <a:t> (=fiercely) </a:t>
            </a:r>
            <a:r>
              <a:rPr lang="en-US" sz="2400" i="1" u="dbl" dirty="0">
                <a:latin typeface="Arial Black" panose="020B0A04020102020204" pitchFamily="34" charset="0"/>
              </a:rPr>
              <a:t>glanced</a:t>
            </a:r>
            <a:r>
              <a:rPr lang="en-US" sz="2400" i="1" dirty="0">
                <a:latin typeface="Arial Black" panose="020B0A04020102020204" pitchFamily="34" charset="0"/>
              </a:rPr>
              <a:t> at the old man.</a:t>
            </a:r>
            <a:endParaRPr lang="ru-RU" sz="2400" dirty="0">
              <a:latin typeface="Arial Black" panose="020B0A04020102020204" pitchFamily="34" charset="0"/>
            </a:endParaRPr>
          </a:p>
        </p:txBody>
      </p:sp>
      <p:sp>
        <p:nvSpPr>
          <p:cNvPr id="5" name="TextBox 4"/>
          <p:cNvSpPr txBox="1"/>
          <p:nvPr/>
        </p:nvSpPr>
        <p:spPr>
          <a:xfrm>
            <a:off x="5186598" y="179461"/>
            <a:ext cx="3717561" cy="461665"/>
          </a:xfrm>
          <a:prstGeom prst="rect">
            <a:avLst/>
          </a:prstGeom>
          <a:noFill/>
        </p:spPr>
        <p:txBody>
          <a:bodyPr wrap="square" rtlCol="0">
            <a:spAutoFit/>
          </a:bodyPr>
          <a:lstStyle/>
          <a:p>
            <a:r>
              <a:rPr lang="en-US" sz="2400" dirty="0">
                <a:latin typeface="Arial Black" panose="020B0A04020102020204" pitchFamily="34" charset="0"/>
              </a:rPr>
              <a:t>DIRECT METAPHOR</a:t>
            </a:r>
            <a:endParaRPr lang="ru-RU" sz="2400" dirty="0">
              <a:latin typeface="Arial Black" panose="020B0A04020102020204" pitchFamily="34" charset="0"/>
            </a:endParaRPr>
          </a:p>
        </p:txBody>
      </p:sp>
      <p:sp>
        <p:nvSpPr>
          <p:cNvPr id="6" name="TextBox 5"/>
          <p:cNvSpPr txBox="1"/>
          <p:nvPr/>
        </p:nvSpPr>
        <p:spPr>
          <a:xfrm>
            <a:off x="7045378" y="868939"/>
            <a:ext cx="4107305" cy="461665"/>
          </a:xfrm>
          <a:prstGeom prst="rect">
            <a:avLst/>
          </a:prstGeom>
          <a:noFill/>
        </p:spPr>
        <p:txBody>
          <a:bodyPr wrap="square" rtlCol="0">
            <a:spAutoFit/>
          </a:bodyPr>
          <a:lstStyle/>
          <a:p>
            <a:r>
              <a:rPr lang="en-US" sz="2400" dirty="0">
                <a:latin typeface="Arial Black" panose="020B0A04020102020204" pitchFamily="34" charset="0"/>
              </a:rPr>
              <a:t>MORPHOLOGICAL CUE</a:t>
            </a:r>
            <a:endParaRPr lang="ru-RU" sz="2400" dirty="0">
              <a:latin typeface="Arial Black" panose="020B0A04020102020204" pitchFamily="34" charset="0"/>
            </a:endParaRPr>
          </a:p>
        </p:txBody>
      </p:sp>
      <p:pic>
        <p:nvPicPr>
          <p:cNvPr id="7" name="Рисунок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82188" y="3166582"/>
            <a:ext cx="8309813" cy="3710125"/>
          </a:xfrm>
          <a:prstGeom prst="rect">
            <a:avLst/>
          </a:prstGeom>
        </p:spPr>
      </p:pic>
    </p:spTree>
    <p:extLst>
      <p:ext uri="{BB962C8B-B14F-4D97-AF65-F5344CB8AC3E}">
        <p14:creationId xmlns:p14="http://schemas.microsoft.com/office/powerpoint/2010/main" val="276089037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chemeClr val="accent4">
              <a:lumMod val="20000"/>
              <a:lumOff val="80000"/>
            </a:schemeClr>
          </a:fgClr>
          <a:bgClr>
            <a:schemeClr val="bg1"/>
          </a:bgClr>
        </a:pattFill>
        <a:effectLst/>
      </p:bgPr>
    </p:bg>
    <p:spTree>
      <p:nvGrpSpPr>
        <p:cNvPr id="1" name=""/>
        <p:cNvGrpSpPr/>
        <p:nvPr/>
      </p:nvGrpSpPr>
      <p:grpSpPr>
        <a:xfrm>
          <a:off x="0" y="0"/>
          <a:ext cx="0" cy="0"/>
          <a:chOff x="0" y="0"/>
          <a:chExt cx="0" cy="0"/>
        </a:xfrm>
      </p:grpSpPr>
      <p:sp>
        <p:nvSpPr>
          <p:cNvPr id="2" name="Прямоугольник 1"/>
          <p:cNvSpPr/>
          <p:nvPr/>
        </p:nvSpPr>
        <p:spPr>
          <a:xfrm>
            <a:off x="929391" y="374755"/>
            <a:ext cx="9983449" cy="88441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TextBox 2"/>
          <p:cNvSpPr txBox="1"/>
          <p:nvPr/>
        </p:nvSpPr>
        <p:spPr>
          <a:xfrm>
            <a:off x="2998034" y="586131"/>
            <a:ext cx="5501390" cy="461665"/>
          </a:xfrm>
          <a:prstGeom prst="rect">
            <a:avLst/>
          </a:prstGeom>
          <a:noFill/>
        </p:spPr>
        <p:txBody>
          <a:bodyPr wrap="square" rtlCol="0">
            <a:spAutoFit/>
          </a:bodyPr>
          <a:lstStyle/>
          <a:p>
            <a:r>
              <a:rPr lang="en-US" sz="2400" dirty="0">
                <a:latin typeface="Arial Black" panose="020B0A04020102020204" pitchFamily="34" charset="0"/>
              </a:rPr>
              <a:t>FACTORS OF METAPHORICITY</a:t>
            </a:r>
            <a:endParaRPr lang="ru-RU" sz="2400" dirty="0">
              <a:latin typeface="Arial Black" panose="020B0A04020102020204" pitchFamily="34" charset="0"/>
            </a:endParaRPr>
          </a:p>
        </p:txBody>
      </p:sp>
      <p:sp>
        <p:nvSpPr>
          <p:cNvPr id="4" name="TextBox 3"/>
          <p:cNvSpPr txBox="1"/>
          <p:nvPr/>
        </p:nvSpPr>
        <p:spPr>
          <a:xfrm rot="19979359">
            <a:off x="727023" y="2265387"/>
            <a:ext cx="4542020" cy="461665"/>
          </a:xfrm>
          <a:prstGeom prst="rect">
            <a:avLst/>
          </a:prstGeom>
          <a:noFill/>
        </p:spPr>
        <p:txBody>
          <a:bodyPr wrap="square" rtlCol="0">
            <a:spAutoFit/>
          </a:bodyPr>
          <a:lstStyle/>
          <a:p>
            <a:r>
              <a:rPr lang="en-US" sz="2400" dirty="0">
                <a:latin typeface="Arial Black" panose="020B0A04020102020204" pitchFamily="34" charset="0"/>
              </a:rPr>
              <a:t>CONCRETE ↔ ABSTRACT</a:t>
            </a:r>
            <a:endParaRPr lang="ru-RU" sz="2400" dirty="0">
              <a:latin typeface="Arial Black" panose="020B0A04020102020204" pitchFamily="34" charset="0"/>
            </a:endParaRPr>
          </a:p>
        </p:txBody>
      </p:sp>
      <p:sp>
        <p:nvSpPr>
          <p:cNvPr id="5" name="TextBox 4"/>
          <p:cNvSpPr txBox="1"/>
          <p:nvPr/>
        </p:nvSpPr>
        <p:spPr>
          <a:xfrm rot="1314114">
            <a:off x="8304073" y="2436867"/>
            <a:ext cx="4002374" cy="830997"/>
          </a:xfrm>
          <a:prstGeom prst="rect">
            <a:avLst/>
          </a:prstGeom>
          <a:noFill/>
        </p:spPr>
        <p:txBody>
          <a:bodyPr wrap="square" rtlCol="0">
            <a:spAutoFit/>
          </a:bodyPr>
          <a:lstStyle/>
          <a:p>
            <a:pPr algn="ctr"/>
            <a:r>
              <a:rPr lang="en-US" sz="2400" dirty="0">
                <a:latin typeface="Arial Black" panose="020B0A04020102020204" pitchFamily="34" charset="0"/>
              </a:rPr>
              <a:t>NEWLY ATTESTED MEANINGS</a:t>
            </a:r>
            <a:endParaRPr lang="ru-RU" sz="2400" dirty="0">
              <a:latin typeface="Arial Black" panose="020B0A04020102020204" pitchFamily="34" charset="0"/>
            </a:endParaRPr>
          </a:p>
        </p:txBody>
      </p:sp>
      <p:sp>
        <p:nvSpPr>
          <p:cNvPr id="6" name="TextBox 5"/>
          <p:cNvSpPr txBox="1"/>
          <p:nvPr/>
        </p:nvSpPr>
        <p:spPr>
          <a:xfrm rot="1053628">
            <a:off x="4431115" y="3293630"/>
            <a:ext cx="4646951" cy="461665"/>
          </a:xfrm>
          <a:prstGeom prst="rect">
            <a:avLst/>
          </a:prstGeom>
          <a:noFill/>
        </p:spPr>
        <p:txBody>
          <a:bodyPr wrap="square" rtlCol="0">
            <a:spAutoFit/>
          </a:bodyPr>
          <a:lstStyle/>
          <a:p>
            <a:r>
              <a:rPr lang="en-US" sz="2400" dirty="0">
                <a:latin typeface="Arial Black" panose="020B0A04020102020204" pitchFamily="34" charset="0"/>
              </a:rPr>
              <a:t>METONYMIC SHIFT</a:t>
            </a:r>
            <a:endParaRPr lang="ru-RU" sz="2400" dirty="0">
              <a:latin typeface="Arial Black" panose="020B0A04020102020204" pitchFamily="34" charset="0"/>
            </a:endParaRPr>
          </a:p>
        </p:txBody>
      </p:sp>
      <p:sp>
        <p:nvSpPr>
          <p:cNvPr id="7" name="TextBox 6"/>
          <p:cNvSpPr txBox="1"/>
          <p:nvPr/>
        </p:nvSpPr>
        <p:spPr>
          <a:xfrm rot="20684195">
            <a:off x="6798142" y="4619304"/>
            <a:ext cx="3732550" cy="830997"/>
          </a:xfrm>
          <a:prstGeom prst="rect">
            <a:avLst/>
          </a:prstGeom>
          <a:noFill/>
        </p:spPr>
        <p:txBody>
          <a:bodyPr wrap="square" rtlCol="0">
            <a:spAutoFit/>
          </a:bodyPr>
          <a:lstStyle/>
          <a:p>
            <a:r>
              <a:rPr lang="en-US" sz="2400" dirty="0">
                <a:latin typeface="Arial Black" panose="020B0A04020102020204" pitchFamily="34" charset="0"/>
              </a:rPr>
              <a:t>MORPHOLOGICALLY MOTIVATED FORMS</a:t>
            </a:r>
            <a:endParaRPr lang="ru-RU" sz="2400" dirty="0">
              <a:latin typeface="Arial Black" panose="020B0A04020102020204" pitchFamily="34" charset="0"/>
            </a:endParaRPr>
          </a:p>
        </p:txBody>
      </p:sp>
      <p:sp>
        <p:nvSpPr>
          <p:cNvPr id="8" name="TextBox 7"/>
          <p:cNvSpPr txBox="1"/>
          <p:nvPr/>
        </p:nvSpPr>
        <p:spPr>
          <a:xfrm rot="1320588">
            <a:off x="2276140" y="4744231"/>
            <a:ext cx="2038662" cy="830997"/>
          </a:xfrm>
          <a:prstGeom prst="rect">
            <a:avLst/>
          </a:prstGeom>
          <a:noFill/>
        </p:spPr>
        <p:txBody>
          <a:bodyPr wrap="square" rtlCol="0">
            <a:spAutoFit/>
          </a:bodyPr>
          <a:lstStyle/>
          <a:p>
            <a:pPr algn="ctr"/>
            <a:r>
              <a:rPr lang="en-US" sz="2400" dirty="0">
                <a:latin typeface="Arial Black" panose="020B0A04020102020204" pitchFamily="34" charset="0"/>
              </a:rPr>
              <a:t>SEMANTIC SHIFTS</a:t>
            </a:r>
            <a:endParaRPr lang="ru-RU" sz="2400" dirty="0">
              <a:latin typeface="Arial Black" panose="020B0A04020102020204" pitchFamily="34" charset="0"/>
            </a:endParaRPr>
          </a:p>
        </p:txBody>
      </p:sp>
    </p:spTree>
    <p:extLst>
      <p:ext uri="{BB962C8B-B14F-4D97-AF65-F5344CB8AC3E}">
        <p14:creationId xmlns:p14="http://schemas.microsoft.com/office/powerpoint/2010/main" val="410289936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chemeClr val="accent4">
              <a:lumMod val="20000"/>
              <a:lumOff val="80000"/>
            </a:schemeClr>
          </a:fgClr>
          <a:bgClr>
            <a:schemeClr val="bg1"/>
          </a:bgClr>
        </a:pattFill>
        <a:effectLst/>
      </p:bgPr>
    </p:bg>
    <p:spTree>
      <p:nvGrpSpPr>
        <p:cNvPr id="1" name=""/>
        <p:cNvGrpSpPr/>
        <p:nvPr/>
      </p:nvGrpSpPr>
      <p:grpSpPr>
        <a:xfrm>
          <a:off x="0" y="0"/>
          <a:ext cx="0" cy="0"/>
          <a:chOff x="0" y="0"/>
          <a:chExt cx="0" cy="0"/>
        </a:xfrm>
      </p:grpSpPr>
      <p:pic>
        <p:nvPicPr>
          <p:cNvPr id="7172" name="Picture 4" descr="https://sylviafreedom.files.wordpress.com/2010/10/money.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 y="0"/>
            <a:ext cx="4521953" cy="361049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4801850" y="1701243"/>
            <a:ext cx="6710597" cy="830997"/>
          </a:xfrm>
          <a:prstGeom prst="rect">
            <a:avLst/>
          </a:prstGeom>
          <a:noFill/>
        </p:spPr>
        <p:txBody>
          <a:bodyPr wrap="square" rtlCol="0">
            <a:spAutoFit/>
          </a:bodyPr>
          <a:lstStyle/>
          <a:p>
            <a:r>
              <a:rPr lang="en-US" sz="2400" i="1" dirty="0">
                <a:latin typeface="Arial Black" panose="020B0A04020102020204" pitchFamily="34" charset="0"/>
              </a:rPr>
              <a:t>This work of art … conquered hearts, </a:t>
            </a:r>
            <a:endParaRPr lang="en-US" sz="2400" i="1" dirty="0">
              <a:latin typeface="Arial Black" panose="020B0A04020102020204" pitchFamily="34" charset="0"/>
            </a:endParaRPr>
          </a:p>
          <a:p>
            <a:r>
              <a:rPr lang="en-US" sz="2400" i="1" u="sng" dirty="0">
                <a:latin typeface="Arial Black" panose="020B0A04020102020204" pitchFamily="34" charset="0"/>
              </a:rPr>
              <a:t>bought</a:t>
            </a:r>
            <a:r>
              <a:rPr lang="en-US" sz="2400" i="1" dirty="0">
                <a:latin typeface="Arial Black" panose="020B0A04020102020204" pitchFamily="34" charset="0"/>
              </a:rPr>
              <a:t> </a:t>
            </a:r>
            <a:r>
              <a:rPr lang="en-US" sz="2400" i="1" u="sng" dirty="0">
                <a:latin typeface="Arial Black" panose="020B0A04020102020204" pitchFamily="34" charset="0"/>
              </a:rPr>
              <a:t>freedom</a:t>
            </a:r>
            <a:r>
              <a:rPr lang="en-US" sz="2400" i="1" dirty="0">
                <a:latin typeface="Arial Black" panose="020B0A04020102020204" pitchFamily="34" charset="0"/>
              </a:rPr>
              <a:t>.</a:t>
            </a:r>
            <a:endParaRPr lang="ru-RU" sz="2400" dirty="0">
              <a:latin typeface="Arial Black" panose="020B0A04020102020204" pitchFamily="34" charset="0"/>
            </a:endParaRPr>
          </a:p>
        </p:txBody>
      </p:sp>
      <p:sp>
        <p:nvSpPr>
          <p:cNvPr id="4" name="Прямоугольник 3"/>
          <p:cNvSpPr/>
          <p:nvPr/>
        </p:nvSpPr>
        <p:spPr>
          <a:xfrm>
            <a:off x="4521955" y="1"/>
            <a:ext cx="5996065" cy="95937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7" name="TextBox 6"/>
          <p:cNvSpPr txBox="1"/>
          <p:nvPr/>
        </p:nvSpPr>
        <p:spPr>
          <a:xfrm>
            <a:off x="4991726" y="64187"/>
            <a:ext cx="5996065" cy="830997"/>
          </a:xfrm>
          <a:prstGeom prst="rect">
            <a:avLst/>
          </a:prstGeom>
          <a:noFill/>
        </p:spPr>
        <p:txBody>
          <a:bodyPr wrap="square" rtlCol="0">
            <a:spAutoFit/>
          </a:bodyPr>
          <a:lstStyle/>
          <a:p>
            <a:r>
              <a:rPr lang="en-US" sz="2400" dirty="0">
                <a:latin typeface="Arial Black" panose="020B0A04020102020204" pitchFamily="34" charset="0"/>
              </a:rPr>
              <a:t>SHIFT OF SEMANTIC CLASS: </a:t>
            </a:r>
          </a:p>
          <a:p>
            <a:r>
              <a:rPr lang="en-US" sz="2400" dirty="0">
                <a:latin typeface="Arial Black" panose="020B0A04020102020204" pitchFamily="34" charset="0"/>
              </a:rPr>
              <a:t>CONCRETE ↔ ABSTRACT</a:t>
            </a:r>
            <a:endParaRPr lang="ru-RU" sz="2400" dirty="0">
              <a:latin typeface="Arial Black" panose="020B0A04020102020204" pitchFamily="34" charset="0"/>
            </a:endParaRPr>
          </a:p>
        </p:txBody>
      </p:sp>
      <p:sp>
        <p:nvSpPr>
          <p:cNvPr id="8" name="Прямоугольник 7"/>
          <p:cNvSpPr/>
          <p:nvPr/>
        </p:nvSpPr>
        <p:spPr>
          <a:xfrm>
            <a:off x="0" y="0"/>
            <a:ext cx="4521954" cy="3612630"/>
          </a:xfrm>
          <a:prstGeom prst="rect">
            <a:avLst/>
          </a:prstGeom>
          <a:solidFill>
            <a:schemeClr val="accent4">
              <a:lumMod val="20000"/>
              <a:lumOff val="80000"/>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5" name="Рисунок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28966" y="2951747"/>
            <a:ext cx="9338219" cy="3906254"/>
          </a:xfrm>
          <a:prstGeom prst="rect">
            <a:avLst/>
          </a:prstGeom>
        </p:spPr>
      </p:pic>
    </p:spTree>
    <p:extLst>
      <p:ext uri="{BB962C8B-B14F-4D97-AF65-F5344CB8AC3E}">
        <p14:creationId xmlns:p14="http://schemas.microsoft.com/office/powerpoint/2010/main" val="314221753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chemeClr val="accent4">
              <a:lumMod val="20000"/>
              <a:lumOff val="80000"/>
            </a:schemeClr>
          </a:fgClr>
          <a:bgClr>
            <a:schemeClr val="bg1"/>
          </a:bgClr>
        </a:pattFill>
        <a:effectLst/>
      </p:bgPr>
    </p:bg>
    <p:spTree>
      <p:nvGrpSpPr>
        <p:cNvPr id="1" name=""/>
        <p:cNvGrpSpPr/>
        <p:nvPr/>
      </p:nvGrpSpPr>
      <p:grpSpPr>
        <a:xfrm>
          <a:off x="0" y="0"/>
          <a:ext cx="0" cy="0"/>
          <a:chOff x="0" y="0"/>
          <a:chExt cx="0" cy="0"/>
        </a:xfrm>
      </p:grpSpPr>
      <p:sp>
        <p:nvSpPr>
          <p:cNvPr id="5" name="Прямоугольник 4"/>
          <p:cNvSpPr/>
          <p:nvPr/>
        </p:nvSpPr>
        <p:spPr>
          <a:xfrm>
            <a:off x="2413416" y="5906127"/>
            <a:ext cx="3717561" cy="49467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TextBox 2"/>
          <p:cNvSpPr txBox="1"/>
          <p:nvPr/>
        </p:nvSpPr>
        <p:spPr>
          <a:xfrm>
            <a:off x="2473377" y="5951095"/>
            <a:ext cx="3612630" cy="461665"/>
          </a:xfrm>
          <a:prstGeom prst="rect">
            <a:avLst/>
          </a:prstGeom>
          <a:noFill/>
        </p:spPr>
        <p:txBody>
          <a:bodyPr wrap="square" rtlCol="0">
            <a:spAutoFit/>
          </a:bodyPr>
          <a:lstStyle/>
          <a:p>
            <a:r>
              <a:rPr lang="en-US" sz="2400" dirty="0">
                <a:latin typeface="Arial Black" panose="020B0A04020102020204" pitchFamily="34" charset="0"/>
              </a:rPr>
              <a:t>METONYMIC SHIFT</a:t>
            </a:r>
            <a:endParaRPr lang="ru-RU" sz="2400" dirty="0">
              <a:latin typeface="Arial Black" panose="020B0A04020102020204" pitchFamily="34" charset="0"/>
            </a:endParaRPr>
          </a:p>
        </p:txBody>
      </p:sp>
      <p:pic>
        <p:nvPicPr>
          <p:cNvPr id="11266" name="Picture 2" descr="https://s3.amazonaws.com/lowres.cartoonstock.com/sport-ski-skiing-skier-bunny_slope-childish-jmp060124_low.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04900" y="1724026"/>
            <a:ext cx="3810000" cy="513397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184176" y="3717562"/>
            <a:ext cx="6370820" cy="461665"/>
          </a:xfrm>
          <a:prstGeom prst="rect">
            <a:avLst/>
          </a:prstGeom>
          <a:noFill/>
        </p:spPr>
        <p:txBody>
          <a:bodyPr wrap="square" rtlCol="0">
            <a:spAutoFit/>
          </a:bodyPr>
          <a:lstStyle/>
          <a:p>
            <a:r>
              <a:rPr lang="en-US" sz="2400" i="1" dirty="0">
                <a:latin typeface="Arial Black" panose="020B0A04020102020204" pitchFamily="34" charset="0"/>
              </a:rPr>
              <a:t>The skier let the </a:t>
            </a:r>
            <a:r>
              <a:rPr lang="en-US" sz="2400" i="1" u="dotted" dirty="0">
                <a:latin typeface="Arial Black" panose="020B0A04020102020204" pitchFamily="34" charset="0"/>
              </a:rPr>
              <a:t>gold medal</a:t>
            </a:r>
            <a:r>
              <a:rPr lang="en-US" sz="2400" i="1" dirty="0">
                <a:latin typeface="Arial Black" panose="020B0A04020102020204" pitchFamily="34" charset="0"/>
              </a:rPr>
              <a:t> </a:t>
            </a:r>
            <a:r>
              <a:rPr lang="en-US" sz="2400" i="1" u="dbl" dirty="0">
                <a:latin typeface="Arial Black" panose="020B0A04020102020204" pitchFamily="34" charset="0"/>
              </a:rPr>
              <a:t>escape</a:t>
            </a:r>
            <a:r>
              <a:rPr lang="en-US" sz="2400" i="1" dirty="0">
                <a:latin typeface="Arial Black" panose="020B0A04020102020204" pitchFamily="34" charset="0"/>
              </a:rPr>
              <a:t>.</a:t>
            </a:r>
            <a:r>
              <a:rPr lang="en-US" sz="2400" dirty="0">
                <a:latin typeface="Arial Black" panose="020B0A04020102020204" pitchFamily="34" charset="0"/>
              </a:rPr>
              <a:t>’</a:t>
            </a:r>
            <a:endParaRPr lang="ru-RU" sz="2400" dirty="0">
              <a:latin typeface="Arial Black" panose="020B0A04020102020204" pitchFamily="34" charset="0"/>
            </a:endParaRPr>
          </a:p>
        </p:txBody>
      </p:sp>
      <p:pic>
        <p:nvPicPr>
          <p:cNvPr id="2" name="Рисунок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3350" y="0"/>
            <a:ext cx="8591550" cy="3390900"/>
          </a:xfrm>
          <a:prstGeom prst="rect">
            <a:avLst/>
          </a:prstGeom>
        </p:spPr>
      </p:pic>
    </p:spTree>
    <p:extLst>
      <p:ext uri="{BB962C8B-B14F-4D97-AF65-F5344CB8AC3E}">
        <p14:creationId xmlns:p14="http://schemas.microsoft.com/office/powerpoint/2010/main" val="187584699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chemeClr val="accent4">
              <a:lumMod val="20000"/>
              <a:lumOff val="80000"/>
            </a:schemeClr>
          </a:fgClr>
          <a:bgClr>
            <a:schemeClr val="bg1"/>
          </a:bgClr>
        </a:pattFill>
        <a:effectLst/>
      </p:bgPr>
    </p:bg>
    <p:spTree>
      <p:nvGrpSpPr>
        <p:cNvPr id="1" name=""/>
        <p:cNvGrpSpPr/>
        <p:nvPr/>
      </p:nvGrpSpPr>
      <p:grpSpPr>
        <a:xfrm>
          <a:off x="0" y="0"/>
          <a:ext cx="0" cy="0"/>
          <a:chOff x="0" y="0"/>
          <a:chExt cx="0" cy="0"/>
        </a:xfrm>
      </p:grpSpPr>
      <p:sp>
        <p:nvSpPr>
          <p:cNvPr id="8" name="Прямоугольник 7"/>
          <p:cNvSpPr/>
          <p:nvPr/>
        </p:nvSpPr>
        <p:spPr>
          <a:xfrm>
            <a:off x="5803692" y="4924106"/>
            <a:ext cx="2605791" cy="46166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2290" name="Picture 2" descr="http://s7d2.scene7.com/is/image/Caterpillar/C755021?$cc-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04318" y="1"/>
            <a:ext cx="4887682" cy="3672590"/>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7304318" y="-73439"/>
            <a:ext cx="4887682" cy="3746030"/>
          </a:xfrm>
          <a:prstGeom prst="rect">
            <a:avLst/>
          </a:prstGeom>
          <a:solidFill>
            <a:schemeClr val="accent4">
              <a:lumMod val="20000"/>
              <a:lumOff val="8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TextBox 3"/>
          <p:cNvSpPr txBox="1"/>
          <p:nvPr/>
        </p:nvSpPr>
        <p:spPr>
          <a:xfrm>
            <a:off x="824459" y="2387896"/>
            <a:ext cx="6280879" cy="2400657"/>
          </a:xfrm>
          <a:prstGeom prst="rect">
            <a:avLst/>
          </a:prstGeom>
          <a:noFill/>
        </p:spPr>
        <p:txBody>
          <a:bodyPr wrap="square" rtlCol="0">
            <a:spAutoFit/>
          </a:bodyPr>
          <a:lstStyle/>
          <a:p>
            <a:pPr>
              <a:spcAft>
                <a:spcPts val="1200"/>
              </a:spcAft>
            </a:pPr>
            <a:r>
              <a:rPr lang="en-US" sz="2400" b="1" dirty="0">
                <a:latin typeface="Arial Black" panose="020B0A04020102020204" pitchFamily="34" charset="0"/>
              </a:rPr>
              <a:t>NBM</a:t>
            </a:r>
            <a:r>
              <a:rPr lang="en-US" sz="2400" dirty="0">
                <a:latin typeface="Arial Black" panose="020B0A04020102020204" pitchFamily="34" charset="0"/>
              </a:rPr>
              <a:t> </a:t>
            </a:r>
            <a:r>
              <a:rPr lang="en-US" sz="2400" dirty="0">
                <a:latin typeface="Arial Black" panose="020B0A04020102020204" pitchFamily="34" charset="0"/>
              </a:rPr>
              <a:t>‘deplete, </a:t>
            </a:r>
            <a:r>
              <a:rPr lang="en-US" sz="2400" dirty="0">
                <a:latin typeface="Arial Black" panose="020B0A04020102020204" pitchFamily="34" charset="0"/>
              </a:rPr>
              <a:t>exhaust </a:t>
            </a:r>
            <a:r>
              <a:rPr lang="en-US" sz="2400" dirty="0" err="1">
                <a:latin typeface="Arial Black" panose="020B0A04020102020204" pitchFamily="34" charset="0"/>
              </a:rPr>
              <a:t>smth</a:t>
            </a:r>
            <a:r>
              <a:rPr lang="en-US" sz="2400" dirty="0">
                <a:latin typeface="Arial Black" panose="020B0A04020102020204" pitchFamily="34" charset="0"/>
              </a:rPr>
              <a:t>’</a:t>
            </a:r>
            <a:endParaRPr lang="ru-RU" sz="2400" dirty="0">
              <a:latin typeface="Arial Black" panose="020B0A04020102020204" pitchFamily="34" charset="0"/>
            </a:endParaRPr>
          </a:p>
          <a:p>
            <a:pPr>
              <a:spcAft>
                <a:spcPts val="1200"/>
              </a:spcAft>
            </a:pPr>
            <a:r>
              <a:rPr lang="en-US" sz="2400" b="1" dirty="0">
                <a:latin typeface="Arial Black" panose="020B0A04020102020204" pitchFamily="34" charset="0"/>
              </a:rPr>
              <a:t>NBM</a:t>
            </a:r>
            <a:r>
              <a:rPr lang="en-US" sz="2400" dirty="0">
                <a:latin typeface="Arial Black" panose="020B0A04020102020204" pitchFamily="34" charset="0"/>
              </a:rPr>
              <a:t> ‘use </a:t>
            </a:r>
            <a:r>
              <a:rPr lang="en-US" sz="2400" dirty="0" err="1">
                <a:latin typeface="Arial Black" panose="020B0A04020102020204" pitchFamily="34" charset="0"/>
              </a:rPr>
              <a:t>smth</a:t>
            </a:r>
            <a:r>
              <a:rPr lang="en-US" sz="2400" dirty="0">
                <a:latin typeface="Arial Black" panose="020B0A04020102020204" pitchFamily="34" charset="0"/>
              </a:rPr>
              <a:t> up’</a:t>
            </a:r>
            <a:endParaRPr lang="ru-RU" sz="2400" dirty="0">
              <a:latin typeface="Arial Black" panose="020B0A04020102020204" pitchFamily="34" charset="0"/>
            </a:endParaRPr>
          </a:p>
          <a:p>
            <a:pPr>
              <a:spcAft>
                <a:spcPts val="1200"/>
              </a:spcAft>
            </a:pPr>
            <a:r>
              <a:rPr lang="en-US" sz="2400" b="1" dirty="0">
                <a:latin typeface="Arial Black" panose="020B0A04020102020204" pitchFamily="34" charset="0"/>
              </a:rPr>
              <a:t>NBM</a:t>
            </a:r>
            <a:r>
              <a:rPr lang="en-US" sz="2400" dirty="0">
                <a:latin typeface="Arial Black" panose="020B0A04020102020204" pitchFamily="34" charset="0"/>
              </a:rPr>
              <a:t> ‘complete </a:t>
            </a:r>
            <a:r>
              <a:rPr lang="en-US" sz="2400" dirty="0" err="1">
                <a:latin typeface="Arial Black" panose="020B0A04020102020204" pitchFamily="34" charset="0"/>
              </a:rPr>
              <a:t>smth</a:t>
            </a:r>
            <a:r>
              <a:rPr lang="en-US" sz="2400" dirty="0">
                <a:latin typeface="Arial Black" panose="020B0A04020102020204" pitchFamily="34" charset="0"/>
              </a:rPr>
              <a:t>, bring </a:t>
            </a:r>
            <a:r>
              <a:rPr lang="en-US" sz="2400" dirty="0" err="1">
                <a:latin typeface="Arial Black" panose="020B0A04020102020204" pitchFamily="34" charset="0"/>
              </a:rPr>
              <a:t>smth</a:t>
            </a:r>
            <a:r>
              <a:rPr lang="en-US" sz="2400" dirty="0">
                <a:latin typeface="Arial Black" panose="020B0A04020102020204" pitchFamily="34" charset="0"/>
              </a:rPr>
              <a:t> to an end’</a:t>
            </a:r>
            <a:endParaRPr lang="ru-RU" sz="2400" dirty="0">
              <a:latin typeface="Arial Black" panose="020B0A04020102020204" pitchFamily="34" charset="0"/>
            </a:endParaRPr>
          </a:p>
          <a:p>
            <a:pPr>
              <a:spcAft>
                <a:spcPts val="1200"/>
              </a:spcAft>
            </a:pPr>
            <a:r>
              <a:rPr lang="en-US" sz="2400" b="1" dirty="0">
                <a:latin typeface="Arial Black" panose="020B0A04020102020204" pitchFamily="34" charset="0"/>
              </a:rPr>
              <a:t>NBM</a:t>
            </a:r>
            <a:r>
              <a:rPr lang="en-US" sz="2400" dirty="0">
                <a:latin typeface="Arial Black" panose="020B0A04020102020204" pitchFamily="34" charset="0"/>
              </a:rPr>
              <a:t> ‘come to an end, be used up</a:t>
            </a:r>
            <a:r>
              <a:rPr lang="en-US" sz="2400" dirty="0">
                <a:latin typeface="Arial Black" panose="020B0A04020102020204" pitchFamily="34" charset="0"/>
              </a:rPr>
              <a:t>’</a:t>
            </a:r>
            <a:endParaRPr lang="ru-RU" sz="2400" dirty="0">
              <a:latin typeface="Arial Black" panose="020B0A04020102020204" pitchFamily="34" charset="0"/>
            </a:endParaRPr>
          </a:p>
        </p:txBody>
      </p:sp>
      <p:sp>
        <p:nvSpPr>
          <p:cNvPr id="5" name="TextBox 4"/>
          <p:cNvSpPr txBox="1"/>
          <p:nvPr/>
        </p:nvSpPr>
        <p:spPr>
          <a:xfrm>
            <a:off x="5803692" y="4909116"/>
            <a:ext cx="2605790" cy="461665"/>
          </a:xfrm>
          <a:prstGeom prst="rect">
            <a:avLst/>
          </a:prstGeom>
          <a:noFill/>
        </p:spPr>
        <p:txBody>
          <a:bodyPr wrap="square" rtlCol="0">
            <a:spAutoFit/>
          </a:bodyPr>
          <a:lstStyle/>
          <a:p>
            <a:r>
              <a:rPr lang="en-US" sz="2400" dirty="0">
                <a:latin typeface="Arial Black" panose="020B0A04020102020204" pitchFamily="34" charset="0"/>
              </a:rPr>
              <a:t>‘CHERPAT’ (V)</a:t>
            </a:r>
            <a:endParaRPr lang="ru-RU" sz="2400" dirty="0">
              <a:latin typeface="Arial Black" panose="020B0A04020102020204" pitchFamily="34" charset="0"/>
            </a:endParaRPr>
          </a:p>
        </p:txBody>
      </p:sp>
      <p:sp>
        <p:nvSpPr>
          <p:cNvPr id="6" name="TextBox 5"/>
          <p:cNvSpPr txBox="1"/>
          <p:nvPr/>
        </p:nvSpPr>
        <p:spPr>
          <a:xfrm>
            <a:off x="2698232" y="5400923"/>
            <a:ext cx="9493769" cy="1200329"/>
          </a:xfrm>
          <a:prstGeom prst="rect">
            <a:avLst/>
          </a:prstGeom>
          <a:noFill/>
        </p:spPr>
        <p:txBody>
          <a:bodyPr wrap="square" rtlCol="0">
            <a:spAutoFit/>
          </a:bodyPr>
          <a:lstStyle/>
          <a:p>
            <a:pPr>
              <a:lnSpc>
                <a:spcPct val="150000"/>
              </a:lnSpc>
              <a:spcAft>
                <a:spcPts val="1200"/>
              </a:spcAft>
            </a:pPr>
            <a:r>
              <a:rPr lang="en-US" sz="2400" dirty="0">
                <a:latin typeface="Arial Black" panose="020B0A04020102020204" pitchFamily="34" charset="0"/>
              </a:rPr>
              <a:t>‘TO SCOOP, EXTRACT LIQUID OR LOOSE SUBSTANCES (USU. FROM BELOW OR DEEP)’</a:t>
            </a:r>
            <a:endParaRPr lang="ru-RU" sz="2400" dirty="0">
              <a:latin typeface="Arial Black" panose="020B0A04020102020204" pitchFamily="34" charset="0"/>
            </a:endParaRPr>
          </a:p>
        </p:txBody>
      </p:sp>
      <p:sp>
        <p:nvSpPr>
          <p:cNvPr id="7" name="Прямоугольник 6"/>
          <p:cNvSpPr/>
          <p:nvPr/>
        </p:nvSpPr>
        <p:spPr>
          <a:xfrm>
            <a:off x="996847" y="1799576"/>
            <a:ext cx="2968052" cy="46166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TextBox 2"/>
          <p:cNvSpPr txBox="1"/>
          <p:nvPr/>
        </p:nvSpPr>
        <p:spPr>
          <a:xfrm>
            <a:off x="996847" y="1820899"/>
            <a:ext cx="2968052" cy="461665"/>
          </a:xfrm>
          <a:prstGeom prst="rect">
            <a:avLst/>
          </a:prstGeom>
          <a:noFill/>
        </p:spPr>
        <p:txBody>
          <a:bodyPr wrap="square" rtlCol="0">
            <a:spAutoFit/>
          </a:bodyPr>
          <a:lstStyle/>
          <a:p>
            <a:r>
              <a:rPr lang="en-US" sz="2400" dirty="0">
                <a:latin typeface="Arial Black" panose="020B0A04020102020204" pitchFamily="34" charset="0"/>
              </a:rPr>
              <a:t>‘ISCHERPAT’ (V)</a:t>
            </a:r>
            <a:endParaRPr lang="ru-RU" sz="2400" dirty="0">
              <a:latin typeface="Arial Black" panose="020B0A04020102020204" pitchFamily="34" charset="0"/>
            </a:endParaRPr>
          </a:p>
        </p:txBody>
      </p:sp>
      <p:sp>
        <p:nvSpPr>
          <p:cNvPr id="10" name="Прямоугольник 9"/>
          <p:cNvSpPr/>
          <p:nvPr/>
        </p:nvSpPr>
        <p:spPr>
          <a:xfrm>
            <a:off x="-1" y="243034"/>
            <a:ext cx="7304317" cy="53685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TextBox 10"/>
          <p:cNvSpPr txBox="1"/>
          <p:nvPr/>
        </p:nvSpPr>
        <p:spPr>
          <a:xfrm>
            <a:off x="89943" y="318226"/>
            <a:ext cx="7015396" cy="461665"/>
          </a:xfrm>
          <a:prstGeom prst="rect">
            <a:avLst/>
          </a:prstGeom>
          <a:noFill/>
        </p:spPr>
        <p:txBody>
          <a:bodyPr wrap="square" rtlCol="0">
            <a:spAutoFit/>
          </a:bodyPr>
          <a:lstStyle/>
          <a:p>
            <a:r>
              <a:rPr lang="en-US" sz="2400" dirty="0">
                <a:latin typeface="Arial Black" panose="020B0A04020102020204" pitchFamily="34" charset="0"/>
              </a:rPr>
              <a:t>MORPHOLOGICALLY MOTIVATED FORMS</a:t>
            </a:r>
            <a:endParaRPr lang="ru-RU" sz="2400" dirty="0">
              <a:latin typeface="Arial Black" panose="020B0A04020102020204" pitchFamily="34" charset="0"/>
            </a:endParaRPr>
          </a:p>
        </p:txBody>
      </p:sp>
      <p:sp>
        <p:nvSpPr>
          <p:cNvPr id="9" name="Левая круглая скобка 8"/>
          <p:cNvSpPr/>
          <p:nvPr/>
        </p:nvSpPr>
        <p:spPr>
          <a:xfrm rot="5400000" flipH="1">
            <a:off x="2185248" y="1433911"/>
            <a:ext cx="217545" cy="1572126"/>
          </a:xfrm>
          <a:prstGeom prst="leftBracket">
            <a:avLst/>
          </a:prstGeom>
          <a:ln w="38100">
            <a:solidFill>
              <a:srgbClr val="C00000"/>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a:endParaRPr lang="ru-RU"/>
          </a:p>
        </p:txBody>
      </p:sp>
      <p:sp>
        <p:nvSpPr>
          <p:cNvPr id="13" name="Левая круглая скобка 12"/>
          <p:cNvSpPr/>
          <p:nvPr/>
        </p:nvSpPr>
        <p:spPr>
          <a:xfrm rot="5400000" flipH="1">
            <a:off x="6649624" y="4521077"/>
            <a:ext cx="217545" cy="1572126"/>
          </a:xfrm>
          <a:prstGeom prst="leftBracket">
            <a:avLst/>
          </a:prstGeom>
          <a:ln w="38100">
            <a:solidFill>
              <a:srgbClr val="C00000"/>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a:endParaRPr lang="ru-RU"/>
          </a:p>
        </p:txBody>
      </p:sp>
    </p:spTree>
    <p:extLst>
      <p:ext uri="{BB962C8B-B14F-4D97-AF65-F5344CB8AC3E}">
        <p14:creationId xmlns:p14="http://schemas.microsoft.com/office/powerpoint/2010/main" val="401649547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chemeClr val="accent4">
              <a:lumMod val="20000"/>
              <a:lumOff val="80000"/>
            </a:schemeClr>
          </a:fgClr>
          <a:bgClr>
            <a:schemeClr val="bg1"/>
          </a:bgClr>
        </a:pattFill>
        <a:effectLst/>
      </p:bgPr>
    </p:bg>
    <p:spTree>
      <p:nvGrpSpPr>
        <p:cNvPr id="1" name=""/>
        <p:cNvGrpSpPr/>
        <p:nvPr/>
      </p:nvGrpSpPr>
      <p:grpSpPr>
        <a:xfrm>
          <a:off x="0" y="0"/>
          <a:ext cx="0" cy="0"/>
          <a:chOff x="0" y="0"/>
          <a:chExt cx="0" cy="0"/>
        </a:xfrm>
      </p:grpSpPr>
      <p:pic>
        <p:nvPicPr>
          <p:cNvPr id="13314" name="Picture 2" descr="http://cs4.pikabu.ru/post_img/2016/05/20/10/146376410318981639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09876" y="2864552"/>
            <a:ext cx="4835318" cy="48947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739145" y="4711737"/>
            <a:ext cx="6331586" cy="1200329"/>
          </a:xfrm>
          <a:prstGeom prst="rect">
            <a:avLst/>
          </a:prstGeom>
          <a:noFill/>
        </p:spPr>
        <p:txBody>
          <a:bodyPr wrap="square" rtlCol="0">
            <a:spAutoFit/>
          </a:bodyPr>
          <a:lstStyle/>
          <a:p>
            <a:r>
              <a:rPr lang="en-US" sz="2400" i="1" dirty="0">
                <a:latin typeface="Arial Black" panose="020B0A04020102020204" pitchFamily="34" charset="0"/>
              </a:rPr>
              <a:t>’In the years of his youth </a:t>
            </a:r>
            <a:endParaRPr lang="en-US" sz="2400" i="1" dirty="0">
              <a:latin typeface="Arial Black" panose="020B0A04020102020204" pitchFamily="34" charset="0"/>
            </a:endParaRPr>
          </a:p>
          <a:p>
            <a:r>
              <a:rPr lang="en-US" sz="2400" i="1" dirty="0">
                <a:latin typeface="Arial Black" panose="020B0A04020102020204" pitchFamily="34" charset="0"/>
              </a:rPr>
              <a:t>young </a:t>
            </a:r>
            <a:r>
              <a:rPr lang="en-US" sz="2400" i="1" u="sng" dirty="0">
                <a:latin typeface="Arial Black" panose="020B0A04020102020204" pitchFamily="34" charset="0"/>
              </a:rPr>
              <a:t>women</a:t>
            </a:r>
            <a:r>
              <a:rPr lang="en-US" sz="2400" i="1" dirty="0">
                <a:latin typeface="Arial Black" panose="020B0A04020102020204" pitchFamily="34" charset="0"/>
              </a:rPr>
              <a:t> used to </a:t>
            </a:r>
            <a:r>
              <a:rPr lang="en-US" sz="2400" i="1" u="dbl" dirty="0">
                <a:latin typeface="Arial Black" panose="020B0A04020102020204" pitchFamily="34" charset="0"/>
              </a:rPr>
              <a:t>run</a:t>
            </a:r>
            <a:r>
              <a:rPr lang="en-US" sz="2400" i="1" dirty="0">
                <a:latin typeface="Arial Black" panose="020B0A04020102020204" pitchFamily="34" charset="0"/>
              </a:rPr>
              <a:t> (=wear) </a:t>
            </a:r>
            <a:endParaRPr lang="en-US" sz="2400" i="1" dirty="0">
              <a:latin typeface="Arial Black" panose="020B0A04020102020204" pitchFamily="34" charset="0"/>
            </a:endParaRPr>
          </a:p>
          <a:p>
            <a:r>
              <a:rPr lang="en-US" sz="2400" i="1" dirty="0">
                <a:latin typeface="Arial Black" panose="020B0A04020102020204" pitchFamily="34" charset="0"/>
              </a:rPr>
              <a:t>in </a:t>
            </a:r>
            <a:r>
              <a:rPr lang="en-US" sz="2400" i="1" dirty="0">
                <a:latin typeface="Arial Black" panose="020B0A04020102020204" pitchFamily="34" charset="0"/>
              </a:rPr>
              <a:t>homespun dresses.</a:t>
            </a:r>
            <a:endParaRPr lang="ru-RU" sz="2400" dirty="0">
              <a:latin typeface="Arial Black" panose="020B0A04020102020204" pitchFamily="34" charset="0"/>
            </a:endParaRPr>
          </a:p>
        </p:txBody>
      </p:sp>
      <p:sp>
        <p:nvSpPr>
          <p:cNvPr id="4" name="TextBox 3"/>
          <p:cNvSpPr txBox="1"/>
          <p:nvPr/>
        </p:nvSpPr>
        <p:spPr>
          <a:xfrm>
            <a:off x="8214611" y="1202160"/>
            <a:ext cx="3477718" cy="461665"/>
          </a:xfrm>
          <a:prstGeom prst="rect">
            <a:avLst/>
          </a:prstGeom>
          <a:noFill/>
        </p:spPr>
        <p:txBody>
          <a:bodyPr wrap="square" rtlCol="0">
            <a:spAutoFit/>
          </a:bodyPr>
          <a:lstStyle/>
          <a:p>
            <a:r>
              <a:rPr lang="en-US" sz="2400" dirty="0">
                <a:latin typeface="Arial Black" panose="020B0A04020102020204" pitchFamily="34" charset="0"/>
              </a:rPr>
              <a:t>SEMANTIC SHIFT</a:t>
            </a:r>
            <a:endParaRPr lang="ru-RU" sz="2400" dirty="0">
              <a:latin typeface="Arial Black" panose="020B0A04020102020204" pitchFamily="34" charset="0"/>
            </a:endParaRPr>
          </a:p>
        </p:txBody>
      </p:sp>
      <p:pic>
        <p:nvPicPr>
          <p:cNvPr id="5" name="Рисунок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7809876" cy="4087168"/>
          </a:xfrm>
          <a:prstGeom prst="rect">
            <a:avLst/>
          </a:prstGeom>
        </p:spPr>
      </p:pic>
    </p:spTree>
    <p:extLst>
      <p:ext uri="{BB962C8B-B14F-4D97-AF65-F5344CB8AC3E}">
        <p14:creationId xmlns:p14="http://schemas.microsoft.com/office/powerpoint/2010/main" val="416905946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chemeClr val="accent4">
              <a:lumMod val="20000"/>
              <a:lumOff val="80000"/>
            </a:schemeClr>
          </a:fgClr>
          <a:bgClr>
            <a:schemeClr val="bg1"/>
          </a:bgClr>
        </a:pattFill>
        <a:effectLst/>
      </p:bgPr>
    </p:bg>
    <p:spTree>
      <p:nvGrpSpPr>
        <p:cNvPr id="1" name=""/>
        <p:cNvGrpSpPr/>
        <p:nvPr/>
      </p:nvGrpSpPr>
      <p:grpSpPr>
        <a:xfrm>
          <a:off x="0" y="0"/>
          <a:ext cx="0" cy="0"/>
          <a:chOff x="0" y="0"/>
          <a:chExt cx="0" cy="0"/>
        </a:xfrm>
      </p:grpSpPr>
      <p:pic>
        <p:nvPicPr>
          <p:cNvPr id="14338" name="Picture 2" descr="http://www.michiganautolaw.com/wp-content/uploads/2015/01/Good-riddance-to-2014-No-Fault-reform-bill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 y="1"/>
            <a:ext cx="4018869" cy="2676526"/>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381471" y="224854"/>
            <a:ext cx="5366478" cy="461665"/>
          </a:xfrm>
          <a:prstGeom prst="rect">
            <a:avLst/>
          </a:prstGeom>
          <a:noFill/>
        </p:spPr>
        <p:txBody>
          <a:bodyPr wrap="square" rtlCol="0">
            <a:spAutoFit/>
          </a:bodyPr>
          <a:lstStyle/>
          <a:p>
            <a:r>
              <a:rPr lang="en-US" sz="2400" dirty="0">
                <a:latin typeface="Arial Black" panose="020B0A04020102020204" pitchFamily="34" charset="0"/>
              </a:rPr>
              <a:t>NEWLY ATTESTED MEANINGS</a:t>
            </a:r>
            <a:endParaRPr lang="ru-RU" sz="2400" dirty="0">
              <a:latin typeface="Arial Black" panose="020B0A04020102020204" pitchFamily="34" charset="0"/>
            </a:endParaRPr>
          </a:p>
        </p:txBody>
      </p:sp>
      <p:sp>
        <p:nvSpPr>
          <p:cNvPr id="4" name="TextBox 3"/>
          <p:cNvSpPr txBox="1"/>
          <p:nvPr/>
        </p:nvSpPr>
        <p:spPr>
          <a:xfrm>
            <a:off x="4687442" y="1081358"/>
            <a:ext cx="3462729" cy="1200329"/>
          </a:xfrm>
          <a:prstGeom prst="rect">
            <a:avLst/>
          </a:prstGeom>
          <a:noFill/>
        </p:spPr>
        <p:txBody>
          <a:bodyPr wrap="square" rtlCol="0">
            <a:spAutoFit/>
          </a:bodyPr>
          <a:lstStyle/>
          <a:p>
            <a:r>
              <a:rPr lang="en-US" sz="2400" b="1" dirty="0">
                <a:latin typeface="Arial Black" panose="020B0A04020102020204" pitchFamily="34" charset="0"/>
              </a:rPr>
              <a:t>BM</a:t>
            </a:r>
            <a:r>
              <a:rPr lang="en-US" sz="2400" dirty="0">
                <a:latin typeface="Arial Black" panose="020B0A04020102020204" pitchFamily="34" charset="0"/>
              </a:rPr>
              <a:t> ‘make </a:t>
            </a:r>
            <a:r>
              <a:rPr lang="en-US" sz="2400" dirty="0" err="1">
                <a:latin typeface="Arial Black" panose="020B0A04020102020204" pitchFamily="34" charset="0"/>
              </a:rPr>
              <a:t>smth</a:t>
            </a:r>
            <a:r>
              <a:rPr lang="en-US" sz="2400" dirty="0">
                <a:latin typeface="Arial Black" panose="020B0A04020102020204" pitchFamily="34" charset="0"/>
              </a:rPr>
              <a:t> fall down from somewhere’</a:t>
            </a:r>
            <a:endParaRPr lang="ru-RU" sz="2400" dirty="0">
              <a:latin typeface="Arial Black" panose="020B0A04020102020204" pitchFamily="34" charset="0"/>
            </a:endParaRPr>
          </a:p>
        </p:txBody>
      </p:sp>
      <p:sp>
        <p:nvSpPr>
          <p:cNvPr id="5" name="TextBox 4"/>
          <p:cNvSpPr txBox="1"/>
          <p:nvPr/>
        </p:nvSpPr>
        <p:spPr>
          <a:xfrm>
            <a:off x="8806526" y="2281686"/>
            <a:ext cx="3581399" cy="2308324"/>
          </a:xfrm>
          <a:prstGeom prst="rect">
            <a:avLst/>
          </a:prstGeom>
          <a:noFill/>
        </p:spPr>
        <p:txBody>
          <a:bodyPr wrap="square" rtlCol="0">
            <a:spAutoFit/>
          </a:bodyPr>
          <a:lstStyle/>
          <a:p>
            <a:r>
              <a:rPr lang="en-US" sz="2400" b="1" dirty="0">
                <a:latin typeface="Arial Black" panose="020B0A04020102020204" pitchFamily="34" charset="0"/>
              </a:rPr>
              <a:t>NBM </a:t>
            </a:r>
            <a:r>
              <a:rPr lang="en-US" sz="2400" dirty="0">
                <a:latin typeface="Arial Black" panose="020B0A04020102020204" pitchFamily="34" charset="0"/>
              </a:rPr>
              <a:t>‘send via electronic means of communications; </a:t>
            </a:r>
            <a:endParaRPr lang="ru-RU" sz="2400" dirty="0">
              <a:latin typeface="Arial Black" panose="020B0A04020102020204" pitchFamily="34" charset="0"/>
            </a:endParaRPr>
          </a:p>
          <a:p>
            <a:r>
              <a:rPr lang="en-US" sz="2400" dirty="0">
                <a:latin typeface="Arial Black" panose="020B0A04020102020204" pitchFamily="34" charset="0"/>
              </a:rPr>
              <a:t>record </a:t>
            </a:r>
            <a:r>
              <a:rPr lang="en-US" sz="2400" dirty="0" err="1">
                <a:latin typeface="Arial Black" panose="020B0A04020102020204" pitchFamily="34" charset="0"/>
              </a:rPr>
              <a:t>smth</a:t>
            </a:r>
            <a:r>
              <a:rPr lang="en-US" sz="2400" dirty="0">
                <a:latin typeface="Arial Black" panose="020B0A04020102020204" pitchFamily="34" charset="0"/>
              </a:rPr>
              <a:t> to an electronic data storage’</a:t>
            </a:r>
            <a:endParaRPr lang="ru-RU" sz="2400" dirty="0">
              <a:latin typeface="Arial Black" panose="020B0A04020102020204" pitchFamily="34" charset="0"/>
            </a:endParaRPr>
          </a:p>
        </p:txBody>
      </p:sp>
      <p:sp>
        <p:nvSpPr>
          <p:cNvPr id="6" name="Прямоугольник 5"/>
          <p:cNvSpPr/>
          <p:nvPr/>
        </p:nvSpPr>
        <p:spPr>
          <a:xfrm>
            <a:off x="1" y="1"/>
            <a:ext cx="4031087" cy="2676526"/>
          </a:xfrm>
          <a:prstGeom prst="rect">
            <a:avLst/>
          </a:prstGeom>
          <a:solidFill>
            <a:schemeClr val="accent4">
              <a:lumMod val="20000"/>
              <a:lumOff val="80000"/>
              <a:alpha val="1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8806525" y="866274"/>
            <a:ext cx="2904212" cy="8341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a:endParaRPr lang="ru-RU"/>
          </a:p>
        </p:txBody>
      </p:sp>
      <p:sp>
        <p:nvSpPr>
          <p:cNvPr id="7" name="TextBox 6"/>
          <p:cNvSpPr txBox="1"/>
          <p:nvPr/>
        </p:nvSpPr>
        <p:spPr>
          <a:xfrm>
            <a:off x="8806525" y="883938"/>
            <a:ext cx="2920254" cy="830997"/>
          </a:xfrm>
          <a:prstGeom prst="rect">
            <a:avLst/>
          </a:prstGeom>
          <a:noFill/>
        </p:spPr>
        <p:txBody>
          <a:bodyPr wrap="square" rtlCol="0">
            <a:spAutoFit/>
          </a:bodyPr>
          <a:lstStyle/>
          <a:p>
            <a:r>
              <a:rPr lang="en-US" sz="2400" dirty="0">
                <a:latin typeface="Arial Black" panose="020B0A04020102020204" pitchFamily="34" charset="0"/>
              </a:rPr>
              <a:t>‘</a:t>
            </a:r>
            <a:r>
              <a:rPr lang="en-US" sz="2400" dirty="0" err="1">
                <a:latin typeface="Arial Black" panose="020B0A04020102020204" pitchFamily="34" charset="0"/>
              </a:rPr>
              <a:t>Sbrasyvat</a:t>
            </a:r>
            <a:r>
              <a:rPr lang="en-US" sz="2400" dirty="0">
                <a:latin typeface="Arial Black" panose="020B0A04020102020204" pitchFamily="34" charset="0"/>
              </a:rPr>
              <a:t>’ (V) – drop </a:t>
            </a:r>
            <a:r>
              <a:rPr lang="en-US" sz="2400" dirty="0" err="1">
                <a:latin typeface="Arial Black" panose="020B0A04020102020204" pitchFamily="34" charset="0"/>
              </a:rPr>
              <a:t>smth</a:t>
            </a:r>
            <a:endParaRPr lang="ru-RU" sz="2400" dirty="0">
              <a:latin typeface="Arial Black" panose="020B0A04020102020204" pitchFamily="34" charset="0"/>
            </a:endParaRPr>
          </a:p>
        </p:txBody>
      </p:sp>
      <p:pic>
        <p:nvPicPr>
          <p:cNvPr id="9" name="Рисунок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676740"/>
            <a:ext cx="7828547" cy="4181259"/>
          </a:xfrm>
          <a:prstGeom prst="rect">
            <a:avLst/>
          </a:prstGeom>
        </p:spPr>
      </p:pic>
    </p:spTree>
    <p:extLst>
      <p:ext uri="{BB962C8B-B14F-4D97-AF65-F5344CB8AC3E}">
        <p14:creationId xmlns:p14="http://schemas.microsoft.com/office/powerpoint/2010/main" val="410151690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chemeClr val="accent4">
              <a:lumMod val="20000"/>
              <a:lumOff val="80000"/>
            </a:schemeClr>
          </a:fgClr>
          <a:bgClr>
            <a:schemeClr val="bg1"/>
          </a:bgClr>
        </a:pattFill>
        <a:effectLst/>
      </p:bgPr>
    </p:bg>
    <p:spTree>
      <p:nvGrpSpPr>
        <p:cNvPr id="1" name=""/>
        <p:cNvGrpSpPr/>
        <p:nvPr/>
      </p:nvGrpSpPr>
      <p:grpSpPr>
        <a:xfrm>
          <a:off x="0" y="0"/>
          <a:ext cx="0" cy="0"/>
          <a:chOff x="0" y="0"/>
          <a:chExt cx="0" cy="0"/>
        </a:xfrm>
      </p:grpSpPr>
      <p:sp>
        <p:nvSpPr>
          <p:cNvPr id="4" name="Прямоугольник 3"/>
          <p:cNvSpPr/>
          <p:nvPr/>
        </p:nvSpPr>
        <p:spPr>
          <a:xfrm>
            <a:off x="4766872" y="126501"/>
            <a:ext cx="2548329" cy="4946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 name="TextBox 1"/>
          <p:cNvSpPr txBox="1"/>
          <p:nvPr/>
        </p:nvSpPr>
        <p:spPr>
          <a:xfrm>
            <a:off x="454702" y="535575"/>
            <a:ext cx="11737298" cy="6183488"/>
          </a:xfrm>
          <a:prstGeom prst="rect">
            <a:avLst/>
          </a:prstGeom>
          <a:noFill/>
        </p:spPr>
        <p:txBody>
          <a:bodyPr wrap="square" rtlCol="0">
            <a:spAutoFit/>
          </a:bodyPr>
          <a:lstStyle/>
          <a:p>
            <a:pPr marL="342908" indent="-342908">
              <a:buFont typeface="+mj-lt"/>
              <a:buAutoNum type="arabicPeriod"/>
            </a:pPr>
            <a:r>
              <a:rPr lang="en-US" dirty="0"/>
              <a:t>Sullivan K. Frames and constructions in metaphoric language. John Benjamins Publishing, 2013. Vol. 14.</a:t>
            </a:r>
            <a:endParaRPr lang="ru-RU" dirty="0"/>
          </a:p>
          <a:p>
            <a:pPr marL="342908" indent="-342908">
              <a:buFont typeface="+mj-lt"/>
              <a:buAutoNum type="arabicPeriod"/>
            </a:pPr>
            <a:r>
              <a:rPr lang="en-US" dirty="0"/>
              <a:t>Sullivan K. Grammar in metaphor: A construction grammar account of metaphoric language. 2007.</a:t>
            </a:r>
            <a:endParaRPr lang="ru-RU" dirty="0"/>
          </a:p>
          <a:p>
            <a:pPr marL="342908" indent="-342908">
              <a:buFont typeface="+mj-lt"/>
              <a:buAutoNum type="arabicPeriod"/>
            </a:pPr>
            <a:r>
              <a:rPr lang="en-US" dirty="0"/>
              <a:t>Cameron L. Metaphor in educational discourse. A&amp;C Black, 2003.</a:t>
            </a:r>
            <a:endParaRPr lang="ru-RU" dirty="0"/>
          </a:p>
          <a:p>
            <a:pPr marL="342908" indent="-342908">
              <a:buFont typeface="+mj-lt"/>
              <a:buAutoNum type="arabicPeriod"/>
            </a:pPr>
            <a:r>
              <a:rPr lang="en-US" dirty="0" err="1"/>
              <a:t>Shutova</a:t>
            </a:r>
            <a:r>
              <a:rPr lang="en-US" dirty="0"/>
              <a:t> E., </a:t>
            </a:r>
            <a:r>
              <a:rPr lang="en-US" dirty="0" err="1"/>
              <a:t>Teufel</a:t>
            </a:r>
            <a:r>
              <a:rPr lang="en-US" dirty="0"/>
              <a:t> S. Metaphor Corpus Annotated for Source-Target Domain Mappings. // LREC. 2010. Vol. 2. P. 2–2.</a:t>
            </a:r>
            <a:endParaRPr lang="ru-RU" dirty="0"/>
          </a:p>
          <a:p>
            <a:pPr marL="342908" indent="-342908">
              <a:buFont typeface="+mj-lt"/>
              <a:buAutoNum type="arabicPeriod"/>
            </a:pPr>
            <a:r>
              <a:rPr lang="en-US" dirty="0"/>
              <a:t>Steen G. A Method for Linguistic Metaphor Identification: From MIP to MIPVU. John Benjamins Publishing, 2010. 251 p.</a:t>
            </a:r>
            <a:endParaRPr lang="ru-RU" dirty="0"/>
          </a:p>
          <a:p>
            <a:pPr marL="342908" indent="-342908">
              <a:buFont typeface="+mj-lt"/>
              <a:buAutoNum type="arabicPeriod"/>
            </a:pPr>
            <a:r>
              <a:rPr lang="en-US" dirty="0" err="1"/>
              <a:t>Shutova</a:t>
            </a:r>
            <a:r>
              <a:rPr lang="en-US" dirty="0"/>
              <a:t> E., Sun L., </a:t>
            </a:r>
            <a:r>
              <a:rPr lang="en-US" dirty="0" err="1"/>
              <a:t>Korhonen</a:t>
            </a:r>
            <a:r>
              <a:rPr lang="en-US" dirty="0"/>
              <a:t> A. Metaphor identification using verb and noun clustering // Proceedings of the 23rd International Conference on Computational Linguistics. Association for Computational Linguistics, 2010. P. 1002–1010.</a:t>
            </a:r>
            <a:endParaRPr lang="ru-RU" dirty="0"/>
          </a:p>
          <a:p>
            <a:pPr marL="342908" indent="-342908">
              <a:buFont typeface="+mj-lt"/>
              <a:buAutoNum type="arabicPeriod"/>
            </a:pPr>
            <a:r>
              <a:rPr lang="en-US" dirty="0" err="1"/>
              <a:t>Strzalkowski</a:t>
            </a:r>
            <a:r>
              <a:rPr lang="en-US" dirty="0"/>
              <a:t> T. et al. Robust extraction of metaphors from novel data // Proceedings of the First Workshop on Metaphor in NLP. 2013. P. 67–76.</a:t>
            </a:r>
            <a:endParaRPr lang="ru-RU" dirty="0"/>
          </a:p>
          <a:p>
            <a:pPr marL="342908" indent="-342908">
              <a:buFont typeface="+mj-lt"/>
              <a:buAutoNum type="arabicPeriod"/>
            </a:pPr>
            <a:r>
              <a:rPr lang="en-US" dirty="0"/>
              <a:t>Li L., </a:t>
            </a:r>
            <a:r>
              <a:rPr lang="en-US" dirty="0" err="1"/>
              <a:t>Sporleder</a:t>
            </a:r>
            <a:r>
              <a:rPr lang="en-US" dirty="0"/>
              <a:t> C. Using </a:t>
            </a:r>
            <a:r>
              <a:rPr lang="en-US" dirty="0" err="1"/>
              <a:t>gaussian</a:t>
            </a:r>
            <a:r>
              <a:rPr lang="en-US" dirty="0"/>
              <a:t> mixture models to detect figurative language in context // Human Language Technologies: The 2010 Annual Conference of the North American Chapter of the Association for Computational Linguistics. Association for Computational Linguistics, 2010. P. 297–300.</a:t>
            </a:r>
            <a:endParaRPr lang="ru-RU" dirty="0"/>
          </a:p>
          <a:p>
            <a:pPr marL="342908" indent="-342908">
              <a:buFont typeface="+mj-lt"/>
              <a:buAutoNum type="arabicPeriod"/>
            </a:pPr>
            <a:r>
              <a:rPr lang="en-US" dirty="0" err="1"/>
              <a:t>Krishnakumaran</a:t>
            </a:r>
            <a:r>
              <a:rPr lang="en-US" dirty="0"/>
              <a:t> S., Zhu X. Hunting elusive metaphors using lexical resources // Proceedings of the Workshop on Computational approaches to Figurative Language. Association for Computational Linguistics, 2007. P. 13–20.</a:t>
            </a:r>
            <a:endParaRPr lang="ru-RU" dirty="0"/>
          </a:p>
          <a:p>
            <a:pPr marL="342908" indent="-342908">
              <a:buFont typeface="+mj-lt"/>
              <a:buAutoNum type="arabicPeriod"/>
            </a:pPr>
            <a:r>
              <a:rPr lang="en-US" dirty="0" err="1"/>
              <a:t>Neuman</a:t>
            </a:r>
            <a:r>
              <a:rPr lang="en-US" dirty="0"/>
              <a:t> Y. et al. Metaphor Identification in Large Texts Corpora // PLOS ONE. 2013. Vol. 8, № 4. P. e62343.</a:t>
            </a:r>
            <a:endParaRPr lang="ru-RU" dirty="0"/>
          </a:p>
          <a:p>
            <a:pPr marL="342908" indent="-342908">
              <a:buFont typeface="+mj-lt"/>
              <a:buAutoNum type="arabicPeriod"/>
            </a:pPr>
            <a:r>
              <a:rPr lang="en-US" dirty="0"/>
              <a:t>Gandy L. et al. Automatic Identification of Conceptual Metaphors With Limited Knowledge. // AAAI. 2013.</a:t>
            </a:r>
            <a:endParaRPr lang="ru-RU" dirty="0"/>
          </a:p>
          <a:p>
            <a:pPr marL="342908" indent="-342908">
              <a:buFont typeface="+mj-lt"/>
              <a:buAutoNum type="arabicPeriod"/>
            </a:pPr>
            <a:r>
              <a:rPr lang="en-US" dirty="0" err="1"/>
              <a:t>SynTagRus</a:t>
            </a:r>
            <a:r>
              <a:rPr lang="en-US" dirty="0"/>
              <a:t>: the syntactically annotated corpus of Russian [Electronic resource]. URL: http://www.ruscorpora.ru/instruction-syntax.html.</a:t>
            </a:r>
            <a:endParaRPr lang="ru-RU" dirty="0"/>
          </a:p>
          <a:p>
            <a:pPr marL="342908" indent="-342908">
              <a:buFont typeface="+mj-lt"/>
              <a:buAutoNum type="arabicPeriod"/>
            </a:pPr>
            <a:r>
              <a:rPr lang="en-US" dirty="0" err="1"/>
              <a:t>Boguslavsky</a:t>
            </a:r>
            <a:r>
              <a:rPr lang="en-US" dirty="0"/>
              <a:t> I. et al. Development of a Russian Tagged Corpus with Lexical and Functional Annotation // Proceedings of MONDILEX Third Open Workshop. Bratislava, Slovakia, 2009. P. 194</a:t>
            </a:r>
            <a:r>
              <a:rPr lang="en-US" dirty="0"/>
              <a:t>.</a:t>
            </a:r>
          </a:p>
          <a:p>
            <a:pPr marL="342908" indent="-342908">
              <a:buFont typeface="+mj-lt"/>
              <a:buAutoNum type="arabicPeriod"/>
            </a:pPr>
            <a:r>
              <a:rPr lang="en-US" dirty="0"/>
              <a:t>Dictionary of the Russian Language. 2nd ed. / ed. </a:t>
            </a:r>
            <a:r>
              <a:rPr lang="en-US" dirty="0" err="1"/>
              <a:t>Yevgenyeva</a:t>
            </a:r>
            <a:r>
              <a:rPr lang="en-US" dirty="0"/>
              <a:t> A. Moscow: Academy of Sciences of the USSR; Russian Language Institute, 1981.</a:t>
            </a:r>
            <a:endParaRPr lang="ru-RU" dirty="0"/>
          </a:p>
        </p:txBody>
      </p:sp>
      <p:sp>
        <p:nvSpPr>
          <p:cNvPr id="3" name="TextBox 2"/>
          <p:cNvSpPr txBox="1"/>
          <p:nvPr/>
        </p:nvSpPr>
        <p:spPr>
          <a:xfrm>
            <a:off x="4766872" y="126502"/>
            <a:ext cx="2548329" cy="461665"/>
          </a:xfrm>
          <a:prstGeom prst="rect">
            <a:avLst/>
          </a:prstGeom>
          <a:noFill/>
        </p:spPr>
        <p:txBody>
          <a:bodyPr wrap="square" rtlCol="0">
            <a:spAutoFit/>
          </a:bodyPr>
          <a:lstStyle/>
          <a:p>
            <a:r>
              <a:rPr lang="en-US" sz="2400" dirty="0">
                <a:latin typeface="Arial Black" panose="020B0A04020102020204" pitchFamily="34" charset="0"/>
              </a:rPr>
              <a:t>REFERENCES</a:t>
            </a:r>
            <a:endParaRPr lang="ru-RU" sz="2400" dirty="0">
              <a:latin typeface="Arial Black" panose="020B0A04020102020204" pitchFamily="34" charset="0"/>
            </a:endParaRPr>
          </a:p>
        </p:txBody>
      </p:sp>
    </p:spTree>
    <p:extLst>
      <p:ext uri="{BB962C8B-B14F-4D97-AF65-F5344CB8AC3E}">
        <p14:creationId xmlns:p14="http://schemas.microsoft.com/office/powerpoint/2010/main" val="308425502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4">
              <a:lumMod val="20000"/>
              <a:lumOff val="80000"/>
            </a:schemeClr>
          </a:fgClr>
          <a:bgClr>
            <a:schemeClr val="bg1"/>
          </a:bgClr>
        </a:pattFill>
        <a:effectLst/>
      </p:bgPr>
    </p:bg>
    <p:spTree>
      <p:nvGrpSpPr>
        <p:cNvPr id="1" name=""/>
        <p:cNvGrpSpPr/>
        <p:nvPr/>
      </p:nvGrpSpPr>
      <p:grpSpPr>
        <a:xfrm>
          <a:off x="0" y="0"/>
          <a:ext cx="0" cy="0"/>
          <a:chOff x="0" y="0"/>
          <a:chExt cx="0" cy="0"/>
        </a:xfrm>
      </p:grpSpPr>
      <p:sp>
        <p:nvSpPr>
          <p:cNvPr id="4" name="Прямоугольник 3"/>
          <p:cNvSpPr/>
          <p:nvPr/>
        </p:nvSpPr>
        <p:spPr>
          <a:xfrm>
            <a:off x="3709116" y="1545466"/>
            <a:ext cx="4378817" cy="72121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a:endParaRPr lang="ru-RU"/>
          </a:p>
        </p:txBody>
      </p:sp>
      <p:sp>
        <p:nvSpPr>
          <p:cNvPr id="2" name="TextBox 1"/>
          <p:cNvSpPr txBox="1"/>
          <p:nvPr/>
        </p:nvSpPr>
        <p:spPr>
          <a:xfrm>
            <a:off x="3915180" y="1712890"/>
            <a:ext cx="4365938" cy="461665"/>
          </a:xfrm>
          <a:prstGeom prst="rect">
            <a:avLst/>
          </a:prstGeom>
          <a:noFill/>
        </p:spPr>
        <p:txBody>
          <a:bodyPr wrap="square" rtlCol="0">
            <a:spAutoFit/>
          </a:bodyPr>
          <a:lstStyle/>
          <a:p>
            <a:r>
              <a:rPr lang="en-US" sz="2400" dirty="0">
                <a:latin typeface="Arial Black" panose="020B0A04020102020204" pitchFamily="34" charset="0"/>
              </a:rPr>
              <a:t>ACKNOWLEDGEMENTS</a:t>
            </a:r>
            <a:endParaRPr lang="ru-RU" sz="2400" dirty="0">
              <a:latin typeface="Arial Black" panose="020B0A04020102020204" pitchFamily="34" charset="0"/>
            </a:endParaRPr>
          </a:p>
        </p:txBody>
      </p:sp>
      <p:sp>
        <p:nvSpPr>
          <p:cNvPr id="3" name="TextBox 2"/>
          <p:cNvSpPr txBox="1"/>
          <p:nvPr/>
        </p:nvSpPr>
        <p:spPr>
          <a:xfrm>
            <a:off x="1184858" y="2884867"/>
            <a:ext cx="10219387" cy="1754326"/>
          </a:xfrm>
          <a:prstGeom prst="rect">
            <a:avLst/>
          </a:prstGeom>
          <a:noFill/>
        </p:spPr>
        <p:txBody>
          <a:bodyPr wrap="square" rtlCol="0">
            <a:spAutoFit/>
          </a:bodyPr>
          <a:lstStyle/>
          <a:p>
            <a:pPr>
              <a:lnSpc>
                <a:spcPct val="150000"/>
              </a:lnSpc>
            </a:pPr>
            <a:r>
              <a:rPr lang="en-US" sz="2400" dirty="0">
                <a:latin typeface="Arial Black" panose="020B0A04020102020204" pitchFamily="34" charset="0"/>
              </a:rPr>
              <a:t>This work is an output of a research project implemented as part of the Basic Research Program at the National Research University Higher School of Economics (HSE).</a:t>
            </a:r>
            <a:endParaRPr lang="ru-RU" sz="2400" dirty="0">
              <a:latin typeface="Arial Black" panose="020B0A04020102020204" pitchFamily="34" charset="0"/>
            </a:endParaRPr>
          </a:p>
        </p:txBody>
      </p:sp>
    </p:spTree>
    <p:extLst>
      <p:ext uri="{BB962C8B-B14F-4D97-AF65-F5344CB8AC3E}">
        <p14:creationId xmlns:p14="http://schemas.microsoft.com/office/powerpoint/2010/main" val="335715161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https://benjaminpattiruhu.files.wordpress.com/2016/01/choc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9093" y="1"/>
            <a:ext cx="12858750"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334851" y="12880"/>
            <a:ext cx="12891753" cy="6858000"/>
          </a:xfrm>
          <a:prstGeom prst="rect">
            <a:avLst/>
          </a:prstGeom>
          <a:solidFill>
            <a:srgbClr val="FFF9E7">
              <a:alpha val="4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 name="Прямоугольник 4"/>
          <p:cNvSpPr/>
          <p:nvPr/>
        </p:nvSpPr>
        <p:spPr>
          <a:xfrm>
            <a:off x="-334851" y="4008549"/>
            <a:ext cx="12858750" cy="14939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TextBox 5"/>
          <p:cNvSpPr txBox="1"/>
          <p:nvPr/>
        </p:nvSpPr>
        <p:spPr>
          <a:xfrm>
            <a:off x="4315265" y="4493914"/>
            <a:ext cx="2715121" cy="523220"/>
          </a:xfrm>
          <a:prstGeom prst="rect">
            <a:avLst/>
          </a:prstGeom>
          <a:noFill/>
        </p:spPr>
        <p:txBody>
          <a:bodyPr wrap="square" rtlCol="0">
            <a:spAutoFit/>
          </a:bodyPr>
          <a:lstStyle/>
          <a:p>
            <a:r>
              <a:rPr lang="en-US" sz="2800" dirty="0">
                <a:latin typeface="Arial Black" panose="020B0A04020102020204" pitchFamily="34" charset="0"/>
              </a:rPr>
              <a:t>THANK YOU</a:t>
            </a:r>
            <a:endParaRPr lang="ru-RU" sz="2800" dirty="0">
              <a:latin typeface="Arial Black" panose="020B0A04020102020204" pitchFamily="34" charset="0"/>
            </a:endParaRPr>
          </a:p>
        </p:txBody>
      </p:sp>
    </p:spTree>
    <p:extLst>
      <p:ext uri="{BB962C8B-B14F-4D97-AF65-F5344CB8AC3E}">
        <p14:creationId xmlns:p14="http://schemas.microsoft.com/office/powerpoint/2010/main" val="849145505"/>
      </p:ext>
    </p:extLst>
  </p:cSld>
  <p:clrMapOvr>
    <a:masterClrMapping/>
  </p:clrMapOvr>
  <mc:AlternateContent xmlns:mc="http://schemas.openxmlformats.org/markup-compatibility/2006">
    <mc:Choice xmlns:p14="http://schemas.microsoft.com/office/powerpoint/2010/main" Requires="p14">
      <p:transition spd="slow" p14:dur="2000" advTm="8456"/>
    </mc:Choice>
    <mc:Fallback>
      <p:transition spd="slow" advTm="8456"/>
    </mc:Fallback>
  </mc:AlternateContent>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777</TotalTime>
  <Words>2298</Words>
  <Application>Microsoft Office PowerPoint</Application>
  <PresentationFormat>Широкоэкранный</PresentationFormat>
  <Paragraphs>187</Paragraphs>
  <Slides>22</Slides>
  <Notes>22</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22</vt:i4>
      </vt:variant>
    </vt:vector>
  </HeadingPairs>
  <TitlesOfParts>
    <vt:vector size="29" baseType="lpstr">
      <vt:lpstr>Arial</vt:lpstr>
      <vt:lpstr>Arial Black</vt:lpstr>
      <vt:lpstr>Calibri</vt:lpstr>
      <vt:lpstr>Calibri Light</vt:lpstr>
      <vt:lpstr>Symbol</vt:lpstr>
      <vt:lpstr>Wingdings</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Badryzlova Yulia</dc:creator>
  <cp:lastModifiedBy>Badryzlova Yulia</cp:lastModifiedBy>
  <cp:revision>65</cp:revision>
  <cp:lastPrinted>2017-03-26T12:58:56Z</cp:lastPrinted>
  <dcterms:created xsi:type="dcterms:W3CDTF">2017-03-23T08:38:14Z</dcterms:created>
  <dcterms:modified xsi:type="dcterms:W3CDTF">2017-03-26T19:13:48Z</dcterms:modified>
</cp:coreProperties>
</file>